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33"/>
  </p:notesMasterIdLst>
  <p:sldIdLst>
    <p:sldId id="256" r:id="rId2"/>
    <p:sldId id="258" r:id="rId3"/>
    <p:sldId id="263" r:id="rId4"/>
    <p:sldId id="261" r:id="rId5"/>
    <p:sldId id="259" r:id="rId6"/>
    <p:sldId id="320" r:id="rId7"/>
    <p:sldId id="321" r:id="rId8"/>
    <p:sldId id="322" r:id="rId9"/>
    <p:sldId id="298" r:id="rId10"/>
    <p:sldId id="264" r:id="rId11"/>
    <p:sldId id="275" r:id="rId12"/>
    <p:sldId id="300" r:id="rId13"/>
    <p:sldId id="301" r:id="rId14"/>
    <p:sldId id="302" r:id="rId15"/>
    <p:sldId id="303" r:id="rId16"/>
    <p:sldId id="304" r:id="rId17"/>
    <p:sldId id="305" r:id="rId18"/>
    <p:sldId id="306" r:id="rId19"/>
    <p:sldId id="307" r:id="rId20"/>
    <p:sldId id="308" r:id="rId21"/>
    <p:sldId id="317" r:id="rId22"/>
    <p:sldId id="318" r:id="rId23"/>
    <p:sldId id="299" r:id="rId24"/>
    <p:sldId id="309" r:id="rId25"/>
    <p:sldId id="310" r:id="rId26"/>
    <p:sldId id="311" r:id="rId27"/>
    <p:sldId id="312" r:id="rId28"/>
    <p:sldId id="316" r:id="rId29"/>
    <p:sldId id="319" r:id="rId30"/>
    <p:sldId id="323" r:id="rId31"/>
    <p:sldId id="278" r:id="rId32"/>
  </p:sldIdLst>
  <p:sldSz cx="9144000" cy="5143500" type="screen16x9"/>
  <p:notesSz cx="6858000" cy="9144000"/>
  <p:embeddedFontLst>
    <p:embeddedFont>
      <p:font typeface="Advent Pro SemiBold" panose="020B0604020202020204" charset="0"/>
      <p:regular r:id="rId34"/>
      <p:bold r:id="rId35"/>
    </p:embeddedFont>
    <p:embeddedFont>
      <p:font typeface="Fira Sans Condensed Medium" panose="020B0604020202020204" charset="0"/>
      <p:regular r:id="rId36"/>
      <p:bold r:id="rId37"/>
      <p:italic r:id="rId38"/>
      <p:boldItalic r:id="rId39"/>
    </p:embeddedFont>
    <p:embeddedFont>
      <p:font typeface="Fira Sans Extra Condensed Medium" panose="020B0604020202020204" charset="0"/>
      <p:regular r:id="rId40"/>
      <p:bold r:id="rId41"/>
      <p:italic r:id="rId42"/>
      <p:boldItalic r:id="rId43"/>
    </p:embeddedFont>
    <p:embeddedFont>
      <p:font typeface="Maven Pro" panose="020B0604020202020204" charset="0"/>
      <p:regular r:id="rId44"/>
      <p:bold r:id="rId45"/>
    </p:embeddedFont>
    <p:embeddedFont>
      <p:font typeface="Share Tech" panose="020B0604020202020204"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45"/>
    <a:srgbClr val="445D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0F555D-3F46-47ED-B4FF-94B7C0E68160}">
  <a:tblStyle styleId="{2D0F555D-3F46-47ED-B4FF-94B7C0E6816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100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6c4305b01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6c4305b01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6c52a2e8d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6c52a2e8d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c52a2e8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9343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5862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1748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516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680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794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6c52a2e8d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6c52a2e8d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3460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6c52a2e8d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6c52a2e8d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5724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6c52a2e8d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6c52a2e8d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370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668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29505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641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6c4305b01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6c4305b01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32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1316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2710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3018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0393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6624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5318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6c52a2e8d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6c52a2e8d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454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7799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1201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6926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2">
  <p:cSld name="CUSTOM_2_1">
    <p:spTree>
      <p:nvGrpSpPr>
        <p:cNvPr id="1" name="Shape 353"/>
        <p:cNvGrpSpPr/>
        <p:nvPr/>
      </p:nvGrpSpPr>
      <p:grpSpPr>
        <a:xfrm>
          <a:off x="0" y="0"/>
          <a:ext cx="0" cy="0"/>
          <a:chOff x="0" y="0"/>
          <a:chExt cx="0" cy="0"/>
        </a:xfrm>
      </p:grpSpPr>
      <p:sp>
        <p:nvSpPr>
          <p:cNvPr id="354" name="Google Shape;354;p18"/>
          <p:cNvSpPr txBox="1">
            <a:spLocks noGrp="1"/>
          </p:cNvSpPr>
          <p:nvPr>
            <p:ph type="ctrTitle"/>
          </p:nvPr>
        </p:nvSpPr>
        <p:spPr>
          <a:xfrm>
            <a:off x="915161" y="2299544"/>
            <a:ext cx="1881300" cy="64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5" name="Google Shape;355;p18"/>
          <p:cNvSpPr txBox="1">
            <a:spLocks noGrp="1"/>
          </p:cNvSpPr>
          <p:nvPr>
            <p:ph type="subTitle" idx="1"/>
          </p:nvPr>
        </p:nvSpPr>
        <p:spPr>
          <a:xfrm>
            <a:off x="879139" y="1777397"/>
            <a:ext cx="1917300" cy="644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6" name="Google Shape;356;p18"/>
          <p:cNvSpPr txBox="1">
            <a:spLocks noGrp="1"/>
          </p:cNvSpPr>
          <p:nvPr>
            <p:ph type="ctrTitle" idx="2"/>
          </p:nvPr>
        </p:nvSpPr>
        <p:spPr>
          <a:xfrm>
            <a:off x="6345518" y="2299544"/>
            <a:ext cx="1881300" cy="64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7" name="Google Shape;357;p18"/>
          <p:cNvSpPr txBox="1">
            <a:spLocks noGrp="1"/>
          </p:cNvSpPr>
          <p:nvPr>
            <p:ph type="subTitle" idx="3"/>
          </p:nvPr>
        </p:nvSpPr>
        <p:spPr>
          <a:xfrm>
            <a:off x="6345518" y="1777397"/>
            <a:ext cx="1881300" cy="6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8" name="Google Shape;358;p18"/>
          <p:cNvSpPr txBox="1">
            <a:spLocks noGrp="1"/>
          </p:cNvSpPr>
          <p:nvPr>
            <p:ph type="ctrTitle" idx="4"/>
          </p:nvPr>
        </p:nvSpPr>
        <p:spPr>
          <a:xfrm>
            <a:off x="915161" y="2861525"/>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9" name="Google Shape;359;p18"/>
          <p:cNvSpPr txBox="1">
            <a:spLocks noGrp="1"/>
          </p:cNvSpPr>
          <p:nvPr>
            <p:ph type="subTitle" idx="5"/>
          </p:nvPr>
        </p:nvSpPr>
        <p:spPr>
          <a:xfrm>
            <a:off x="915161" y="3353275"/>
            <a:ext cx="1881300" cy="64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0" name="Google Shape;360;p18"/>
          <p:cNvSpPr txBox="1">
            <a:spLocks noGrp="1"/>
          </p:cNvSpPr>
          <p:nvPr>
            <p:ph type="ctrTitle" idx="6"/>
          </p:nvPr>
        </p:nvSpPr>
        <p:spPr>
          <a:xfrm>
            <a:off x="6345518" y="2861525"/>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61" name="Google Shape;361;p18"/>
          <p:cNvSpPr txBox="1">
            <a:spLocks noGrp="1"/>
          </p:cNvSpPr>
          <p:nvPr>
            <p:ph type="subTitle" idx="7"/>
          </p:nvPr>
        </p:nvSpPr>
        <p:spPr>
          <a:xfrm>
            <a:off x="6345518" y="3353275"/>
            <a:ext cx="16566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2" name="Google Shape;362;p18"/>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63" name="Google Shape;363;p18"/>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73"/>
        <p:cNvGrpSpPr/>
        <p:nvPr/>
      </p:nvGrpSpPr>
      <p:grpSpPr>
        <a:xfrm>
          <a:off x="0" y="0"/>
          <a:ext cx="0" cy="0"/>
          <a:chOff x="0" y="0"/>
          <a:chExt cx="0" cy="0"/>
        </a:xfrm>
      </p:grpSpPr>
      <p:sp>
        <p:nvSpPr>
          <p:cNvPr id="374" name="Google Shape;374;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5" name="Google Shape;375;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6" name="Google Shape;376;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1_1">
    <p:spTree>
      <p:nvGrpSpPr>
        <p:cNvPr id="1" name="Shape 293"/>
        <p:cNvGrpSpPr/>
        <p:nvPr/>
      </p:nvGrpSpPr>
      <p:grpSpPr>
        <a:xfrm>
          <a:off x="0" y="0"/>
          <a:ext cx="0" cy="0"/>
          <a:chOff x="0" y="0"/>
          <a:chExt cx="0" cy="0"/>
        </a:xfrm>
      </p:grpSpPr>
      <p:sp>
        <p:nvSpPr>
          <p:cNvPr id="294" name="Google Shape;294;p1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1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txBox="1">
            <a:spLocks noGrp="1"/>
          </p:cNvSpPr>
          <p:nvPr>
            <p:ph type="ctrTitle"/>
          </p:nvPr>
        </p:nvSpPr>
        <p:spPr>
          <a:xfrm>
            <a:off x="891226"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4" name="Google Shape;304;p15"/>
          <p:cNvSpPr txBox="1">
            <a:spLocks noGrp="1"/>
          </p:cNvSpPr>
          <p:nvPr>
            <p:ph type="subTitle" idx="1"/>
          </p:nvPr>
        </p:nvSpPr>
        <p:spPr>
          <a:xfrm>
            <a:off x="891226"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5" name="Google Shape;305;p15"/>
          <p:cNvSpPr txBox="1">
            <a:spLocks noGrp="1"/>
          </p:cNvSpPr>
          <p:nvPr>
            <p:ph type="ctrTitle" idx="2"/>
          </p:nvPr>
        </p:nvSpPr>
        <p:spPr>
          <a:xfrm>
            <a:off x="3503173"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6" name="Google Shape;306;p15"/>
          <p:cNvSpPr txBox="1">
            <a:spLocks noGrp="1"/>
          </p:cNvSpPr>
          <p:nvPr>
            <p:ph type="subTitle" idx="3"/>
          </p:nvPr>
        </p:nvSpPr>
        <p:spPr>
          <a:xfrm>
            <a:off x="3503173"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7" name="Google Shape;307;p15"/>
          <p:cNvSpPr txBox="1">
            <a:spLocks noGrp="1"/>
          </p:cNvSpPr>
          <p:nvPr>
            <p:ph type="ctrTitle" idx="4"/>
          </p:nvPr>
        </p:nvSpPr>
        <p:spPr>
          <a:xfrm>
            <a:off x="6124594"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8" name="Google Shape;308;p15"/>
          <p:cNvSpPr txBox="1">
            <a:spLocks noGrp="1"/>
          </p:cNvSpPr>
          <p:nvPr>
            <p:ph type="subTitle" idx="5"/>
          </p:nvPr>
        </p:nvSpPr>
        <p:spPr>
          <a:xfrm>
            <a:off x="6124594"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9" name="Google Shape;309;p15"/>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310"/>
        <p:cNvGrpSpPr/>
        <p:nvPr/>
      </p:nvGrpSpPr>
      <p:grpSpPr>
        <a:xfrm>
          <a:off x="0" y="0"/>
          <a:ext cx="0" cy="0"/>
          <a:chOff x="0" y="0"/>
          <a:chExt cx="0" cy="0"/>
        </a:xfrm>
      </p:grpSpPr>
      <p:sp>
        <p:nvSpPr>
          <p:cNvPr id="311" name="Google Shape;311;p16"/>
          <p:cNvSpPr txBox="1">
            <a:spLocks noGrp="1"/>
          </p:cNvSpPr>
          <p:nvPr>
            <p:ph type="ctrTitle"/>
          </p:nvPr>
        </p:nvSpPr>
        <p:spPr>
          <a:xfrm>
            <a:off x="1121525"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2" name="Google Shape;312;p16"/>
          <p:cNvSpPr txBox="1">
            <a:spLocks noGrp="1"/>
          </p:cNvSpPr>
          <p:nvPr>
            <p:ph type="subTitle" idx="1"/>
          </p:nvPr>
        </p:nvSpPr>
        <p:spPr>
          <a:xfrm>
            <a:off x="961925" y="16437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3" name="Google Shape;313;p16"/>
          <p:cNvSpPr txBox="1">
            <a:spLocks noGrp="1"/>
          </p:cNvSpPr>
          <p:nvPr>
            <p:ph type="ctrTitle" idx="2"/>
          </p:nvPr>
        </p:nvSpPr>
        <p:spPr>
          <a:xfrm>
            <a:off x="3628263"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4" name="Google Shape;314;p16"/>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5" name="Google Shape;315;p16"/>
          <p:cNvSpPr txBox="1">
            <a:spLocks noGrp="1"/>
          </p:cNvSpPr>
          <p:nvPr>
            <p:ph type="ctrTitle" idx="4"/>
          </p:nvPr>
        </p:nvSpPr>
        <p:spPr>
          <a:xfrm>
            <a:off x="6142624"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6" name="Google Shape;316;p16"/>
          <p:cNvSpPr txBox="1">
            <a:spLocks noGrp="1"/>
          </p:cNvSpPr>
          <p:nvPr>
            <p:ph type="subTitle" idx="5"/>
          </p:nvPr>
        </p:nvSpPr>
        <p:spPr>
          <a:xfrm>
            <a:off x="5947924" y="16437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7" name="Google Shape;317;p16"/>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18" name="Google Shape;318;p16"/>
          <p:cNvSpPr txBox="1">
            <a:spLocks noGrp="1"/>
          </p:cNvSpPr>
          <p:nvPr>
            <p:ph type="ctrTitle" idx="7"/>
          </p:nvPr>
        </p:nvSpPr>
        <p:spPr>
          <a:xfrm>
            <a:off x="1121525"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9" name="Google Shape;319;p16"/>
          <p:cNvSpPr txBox="1">
            <a:spLocks noGrp="1"/>
          </p:cNvSpPr>
          <p:nvPr>
            <p:ph type="subTitle" idx="8"/>
          </p:nvPr>
        </p:nvSpPr>
        <p:spPr>
          <a:xfrm>
            <a:off x="961925" y="34792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0" name="Google Shape;320;p16"/>
          <p:cNvSpPr txBox="1">
            <a:spLocks noGrp="1"/>
          </p:cNvSpPr>
          <p:nvPr>
            <p:ph type="ctrTitle" idx="9"/>
          </p:nvPr>
        </p:nvSpPr>
        <p:spPr>
          <a:xfrm>
            <a:off x="3628263"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1" name="Google Shape;321;p16"/>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2" name="Google Shape;322;p16"/>
          <p:cNvSpPr txBox="1">
            <a:spLocks noGrp="1"/>
          </p:cNvSpPr>
          <p:nvPr>
            <p:ph type="ctrTitle" idx="14"/>
          </p:nvPr>
        </p:nvSpPr>
        <p:spPr>
          <a:xfrm>
            <a:off x="6142624"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3" name="Google Shape;323;p16"/>
          <p:cNvSpPr txBox="1">
            <a:spLocks noGrp="1"/>
          </p:cNvSpPr>
          <p:nvPr>
            <p:ph type="subTitle" idx="15"/>
          </p:nvPr>
        </p:nvSpPr>
        <p:spPr>
          <a:xfrm>
            <a:off x="5947924" y="34792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4" name="Google Shape;324;p1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9" r:id="rId6"/>
    <p:sldLayoutId id="2147483661" r:id="rId7"/>
    <p:sldLayoutId id="2147483662" r:id="rId8"/>
    <p:sldLayoutId id="2147483663" r:id="rId9"/>
    <p:sldLayoutId id="2147483664" r:id="rId10"/>
    <p:sldLayoutId id="2147483665" r:id="rId11"/>
    <p:sldLayoutId id="2147483667" r:id="rId12"/>
    <p:sldLayoutId id="214748366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BarArvive/BatchQueue" TargetMode="External"/><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3342032" y="2873177"/>
            <a:ext cx="2379442"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Based on A</a:t>
            </a:r>
            <a:r>
              <a:rPr lang="en-US" dirty="0" err="1"/>
              <a:t>rticle</a:t>
            </a:r>
            <a:endParaRPr lang="en-US" dirty="0"/>
          </a:p>
          <a:p>
            <a:pPr marL="0" lvl="0" indent="0" algn="ctr" rtl="0">
              <a:spcBef>
                <a:spcPts val="0"/>
              </a:spcBef>
              <a:spcAft>
                <a:spcPts val="0"/>
              </a:spcAft>
              <a:buNone/>
            </a:pPr>
            <a:r>
              <a:rPr lang="en" dirty="0"/>
              <a:t> by Gal Milman</a:t>
            </a:r>
          </a:p>
          <a:p>
            <a:pPr marL="0" lvl="0" indent="0" algn="ctr" rtl="0">
              <a:spcBef>
                <a:spcPts val="0"/>
              </a:spcBef>
              <a:spcAft>
                <a:spcPts val="0"/>
              </a:spcAft>
              <a:buNone/>
            </a:pPr>
            <a:r>
              <a:rPr lang="en" dirty="0"/>
              <a:t> et el. 2018</a:t>
            </a:r>
            <a:endParaRPr dirty="0"/>
          </a:p>
        </p:txBody>
      </p:sp>
      <p:sp>
        <p:nvSpPr>
          <p:cNvPr id="435" name="Google Shape;435;p25"/>
          <p:cNvSpPr txBox="1">
            <a:spLocks noGrp="1"/>
          </p:cNvSpPr>
          <p:nvPr>
            <p:ph type="ctrTitle"/>
          </p:nvPr>
        </p:nvSpPr>
        <p:spPr>
          <a:xfrm>
            <a:off x="1561641" y="707000"/>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BQ: A Lock-Free Queue With Batching</a:t>
            </a: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33"/>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IT WAS IMPLEMENTED</a:t>
            </a:r>
            <a:endParaRPr dirty="0"/>
          </a:p>
        </p:txBody>
      </p:sp>
      <p:sp>
        <p:nvSpPr>
          <p:cNvPr id="699" name="Google Shape;699;p33"/>
          <p:cNvSpPr txBox="1">
            <a:spLocks noGrp="1"/>
          </p:cNvSpPr>
          <p:nvPr>
            <p:ph type="ctrTitle" idx="4294967295"/>
          </p:nvPr>
        </p:nvSpPr>
        <p:spPr>
          <a:xfrm>
            <a:off x="1293567" y="1195281"/>
            <a:ext cx="1881299" cy="2337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DATA STURCTURES</a:t>
            </a:r>
            <a:endParaRPr sz="1800" dirty="0"/>
          </a:p>
        </p:txBody>
      </p:sp>
      <p:sp>
        <p:nvSpPr>
          <p:cNvPr id="701" name="Google Shape;701;p33"/>
          <p:cNvSpPr txBox="1">
            <a:spLocks noGrp="1"/>
          </p:cNvSpPr>
          <p:nvPr>
            <p:ph type="subTitle" idx="4294967295"/>
          </p:nvPr>
        </p:nvSpPr>
        <p:spPr>
          <a:xfrm>
            <a:off x="587809" y="1452669"/>
            <a:ext cx="3914736" cy="2976718"/>
          </a:xfrm>
          <a:prstGeom prst="rect">
            <a:avLst/>
          </a:prstGeom>
        </p:spPr>
        <p:txBody>
          <a:bodyPr spcFirstLastPara="1" wrap="square" lIns="91425" tIns="91425" rIns="91425" bIns="91425" anchor="t" anchorCtr="0">
            <a:noAutofit/>
          </a:bodyPr>
          <a:lstStyle/>
          <a:p>
            <a:pPr marL="114300" indent="0" algn="l">
              <a:buNone/>
            </a:pPr>
            <a:r>
              <a:rPr lang="en-US" sz="1400" dirty="0">
                <a:solidFill>
                  <a:schemeClr val="bg1"/>
                </a:solidFill>
                <a:latin typeface="Maven Pro" panose="020B0604020202020204" charset="0"/>
              </a:rPr>
              <a:t>We have created a Queue class, which contains an atomic </a:t>
            </a:r>
            <a:r>
              <a:rPr lang="en-US" sz="1400" dirty="0" err="1">
                <a:solidFill>
                  <a:schemeClr val="bg1"/>
                </a:solidFill>
                <a:latin typeface="Maven Pro" panose="020B0604020202020204" charset="0"/>
              </a:rPr>
              <a:t>PtrCntOrAnn</a:t>
            </a:r>
            <a:r>
              <a:rPr lang="en-US" sz="1400" dirty="0">
                <a:solidFill>
                  <a:schemeClr val="bg1"/>
                </a:solidFill>
                <a:latin typeface="Maven Pro" panose="020B0604020202020204" charset="0"/>
              </a:rPr>
              <a:t> for the head, and atomic </a:t>
            </a:r>
            <a:r>
              <a:rPr lang="en-US" sz="1400" dirty="0" err="1">
                <a:solidFill>
                  <a:schemeClr val="bg1"/>
                </a:solidFill>
                <a:latin typeface="Maven Pro" panose="020B0604020202020204" charset="0"/>
              </a:rPr>
              <a:t>PtrCnt</a:t>
            </a:r>
            <a:r>
              <a:rPr lang="en-US" sz="1400" dirty="0">
                <a:solidFill>
                  <a:schemeClr val="bg1"/>
                </a:solidFill>
                <a:latin typeface="Maven Pro" panose="020B0604020202020204" charset="0"/>
              </a:rPr>
              <a:t> for the tail.</a:t>
            </a:r>
          </a:p>
          <a:p>
            <a:pPr marL="114300" indent="0" algn="l">
              <a:buNone/>
            </a:pPr>
            <a:r>
              <a:rPr lang="en-US" sz="1400" dirty="0" err="1">
                <a:solidFill>
                  <a:schemeClr val="bg1"/>
                </a:solidFill>
                <a:latin typeface="Maven Pro" panose="020B0604020202020204" charset="0"/>
              </a:rPr>
              <a:t>PtrCnt</a:t>
            </a:r>
            <a:r>
              <a:rPr lang="en-US" sz="1400" dirty="0">
                <a:solidFill>
                  <a:schemeClr val="bg1"/>
                </a:solidFill>
                <a:latin typeface="Maven Pro" panose="020B0604020202020204" charset="0"/>
              </a:rPr>
              <a:t> is a pointer to a standard node (whose next is atomic), and a counter. </a:t>
            </a:r>
            <a:r>
              <a:rPr lang="en-US" sz="1400" dirty="0" err="1">
                <a:solidFill>
                  <a:schemeClr val="bg1"/>
                </a:solidFill>
                <a:latin typeface="Maven Pro" panose="020B0604020202020204" charset="0"/>
              </a:rPr>
              <a:t>PtrCntOrAnn</a:t>
            </a:r>
            <a:r>
              <a:rPr lang="en-US" sz="1400" dirty="0">
                <a:solidFill>
                  <a:schemeClr val="bg1"/>
                </a:solidFill>
                <a:latin typeface="Maven Pro" panose="020B0604020202020204" charset="0"/>
              </a:rPr>
              <a:t> is a union of </a:t>
            </a:r>
            <a:r>
              <a:rPr lang="en-US" sz="1400" dirty="0" err="1">
                <a:solidFill>
                  <a:schemeClr val="bg1"/>
                </a:solidFill>
                <a:latin typeface="Maven Pro" panose="020B0604020202020204" charset="0"/>
              </a:rPr>
              <a:t>PtrCnt</a:t>
            </a:r>
            <a:r>
              <a:rPr lang="en-US" sz="1400" dirty="0">
                <a:solidFill>
                  <a:schemeClr val="bg1"/>
                </a:solidFill>
                <a:latin typeface="Maven Pro" panose="020B0604020202020204" charset="0"/>
              </a:rPr>
              <a:t> and a pointer to </a:t>
            </a:r>
            <a:r>
              <a:rPr lang="en-US" sz="1400" b="0" i="0" u="none" strike="noStrike" baseline="0" dirty="0">
                <a:solidFill>
                  <a:schemeClr val="bg1"/>
                </a:solidFill>
                <a:latin typeface="Maven Pro" panose="020B0604020202020204" charset="0"/>
              </a:rPr>
              <a:t>announcement</a:t>
            </a:r>
            <a:r>
              <a:rPr lang="en-US" sz="1400" dirty="0">
                <a:solidFill>
                  <a:schemeClr val="bg1"/>
                </a:solidFill>
                <a:latin typeface="Maven Pro" panose="020B0604020202020204" charset="0"/>
              </a:rPr>
              <a:t>, which </a:t>
            </a:r>
            <a:r>
              <a:rPr lang="en-US" sz="1400" b="0" i="0" u="none" strike="noStrike" baseline="0" dirty="0">
                <a:solidFill>
                  <a:schemeClr val="bg1"/>
                </a:solidFill>
                <a:latin typeface="Maven Pro" panose="020B0604020202020204" charset="0"/>
              </a:rPr>
              <a:t>contains a Batch Request instance with all the details required to execute the batch operation it stands for.</a:t>
            </a:r>
            <a:r>
              <a:rPr lang="en-US" sz="1400" dirty="0">
                <a:solidFill>
                  <a:schemeClr val="bg1"/>
                </a:solidFill>
                <a:latin typeface="Maven Pro" panose="020B0604020202020204" charset="0"/>
              </a:rPr>
              <a:t> </a:t>
            </a:r>
          </a:p>
          <a:p>
            <a:pPr marL="114300" indent="0" algn="l">
              <a:buNone/>
            </a:pPr>
            <a:r>
              <a:rPr lang="en-US" sz="1400" dirty="0">
                <a:solidFill>
                  <a:schemeClr val="bg1"/>
                </a:solidFill>
                <a:latin typeface="Maven Pro" panose="020B0604020202020204" charset="0"/>
              </a:rPr>
              <a:t>It also contains memory management data structures to avoid memory leaks, and also an attribute that holds the number of threads using this Batch Queue.</a:t>
            </a:r>
          </a:p>
        </p:txBody>
      </p:sp>
      <p:sp>
        <p:nvSpPr>
          <p:cNvPr id="706" name="Google Shape;706;p33"/>
          <p:cNvSpPr txBox="1">
            <a:spLocks noGrp="1"/>
          </p:cNvSpPr>
          <p:nvPr>
            <p:ph type="ctrTitle" idx="4294967295"/>
          </p:nvPr>
        </p:nvSpPr>
        <p:spPr>
          <a:xfrm>
            <a:off x="5745629" y="1169366"/>
            <a:ext cx="1451100" cy="28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METHODS</a:t>
            </a:r>
            <a:endParaRPr sz="1800" dirty="0"/>
          </a:p>
        </p:txBody>
      </p:sp>
      <p:sp>
        <p:nvSpPr>
          <p:cNvPr id="707" name="Google Shape;707;p33"/>
          <p:cNvSpPr txBox="1">
            <a:spLocks noGrp="1"/>
          </p:cNvSpPr>
          <p:nvPr>
            <p:ph type="subTitle" idx="4294967295"/>
          </p:nvPr>
        </p:nvSpPr>
        <p:spPr>
          <a:xfrm>
            <a:off x="4950966" y="1486249"/>
            <a:ext cx="2782106" cy="644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1400" dirty="0"/>
              <a:t>There are 5 methods which are exposed to the user:</a:t>
            </a:r>
          </a:p>
          <a:p>
            <a:pPr marL="285750" lvl="0" indent="-285750" rtl="0">
              <a:lnSpc>
                <a:spcPct val="100000"/>
              </a:lnSpc>
              <a:spcBef>
                <a:spcPts val="0"/>
              </a:spcBef>
              <a:spcAft>
                <a:spcPts val="1600"/>
              </a:spcAft>
              <a:buFont typeface="Arial" panose="020B0604020202020204" pitchFamily="34" charset="0"/>
              <a:buChar char="•"/>
            </a:pPr>
            <a:r>
              <a:rPr lang="en-US" sz="1400" dirty="0"/>
              <a:t>Enqueue</a:t>
            </a:r>
          </a:p>
          <a:p>
            <a:pPr marL="285750" lvl="0" indent="-285750" rtl="0">
              <a:lnSpc>
                <a:spcPct val="100000"/>
              </a:lnSpc>
              <a:spcBef>
                <a:spcPts val="0"/>
              </a:spcBef>
              <a:spcAft>
                <a:spcPts val="1600"/>
              </a:spcAft>
              <a:buFont typeface="Arial" panose="020B0604020202020204" pitchFamily="34" charset="0"/>
              <a:buChar char="•"/>
            </a:pPr>
            <a:r>
              <a:rPr lang="en-US" sz="1400" dirty="0"/>
              <a:t>Dequeue</a:t>
            </a:r>
          </a:p>
          <a:p>
            <a:pPr marL="285750" lvl="0" indent="-285750" rtl="0">
              <a:lnSpc>
                <a:spcPct val="100000"/>
              </a:lnSpc>
              <a:spcBef>
                <a:spcPts val="0"/>
              </a:spcBef>
              <a:spcAft>
                <a:spcPts val="1600"/>
              </a:spcAft>
              <a:buFont typeface="Arial" panose="020B0604020202020204" pitchFamily="34" charset="0"/>
              <a:buChar char="•"/>
            </a:pPr>
            <a:r>
              <a:rPr lang="en-US" sz="1400" dirty="0" err="1"/>
              <a:t>FutureEnqueue</a:t>
            </a:r>
            <a:endParaRPr lang="en-US" sz="1400" dirty="0"/>
          </a:p>
          <a:p>
            <a:pPr marL="285750" lvl="0" indent="-285750" rtl="0">
              <a:lnSpc>
                <a:spcPct val="100000"/>
              </a:lnSpc>
              <a:spcBef>
                <a:spcPts val="0"/>
              </a:spcBef>
              <a:spcAft>
                <a:spcPts val="1600"/>
              </a:spcAft>
              <a:buFont typeface="Arial" panose="020B0604020202020204" pitchFamily="34" charset="0"/>
              <a:buChar char="•"/>
            </a:pPr>
            <a:r>
              <a:rPr lang="en-US" sz="1400" dirty="0" err="1"/>
              <a:t>FutureDequeue</a:t>
            </a:r>
            <a:endParaRPr lang="en-US" sz="1400" dirty="0"/>
          </a:p>
          <a:p>
            <a:pPr marL="285750" lvl="0" indent="-285750" rtl="0">
              <a:lnSpc>
                <a:spcPct val="100000"/>
              </a:lnSpc>
              <a:spcBef>
                <a:spcPts val="0"/>
              </a:spcBef>
              <a:spcAft>
                <a:spcPts val="1600"/>
              </a:spcAft>
              <a:buFont typeface="Arial" panose="020B0604020202020204" pitchFamily="34" charset="0"/>
              <a:buChar char="•"/>
            </a:pPr>
            <a:r>
              <a:rPr lang="en-US" sz="1400" dirty="0"/>
              <a:t>Evaluate</a:t>
            </a:r>
          </a:p>
          <a:p>
            <a:pPr marL="0" lvl="0" indent="0" rtl="0">
              <a:lnSpc>
                <a:spcPct val="100000"/>
              </a:lnSpc>
              <a:spcBef>
                <a:spcPts val="0"/>
              </a:spcBef>
              <a:spcAft>
                <a:spcPts val="1600"/>
              </a:spcAft>
              <a:buNone/>
            </a:pPr>
            <a:r>
              <a:rPr lang="en-US" sz="1400" dirty="0"/>
              <a:t>At this part, we will explain and show their implementations. </a:t>
            </a:r>
            <a:endParaRPr sz="1400" dirty="0"/>
          </a:p>
        </p:txBody>
      </p:sp>
      <p:grpSp>
        <p:nvGrpSpPr>
          <p:cNvPr id="13" name="Google Shape;13358;p64">
            <a:extLst>
              <a:ext uri="{FF2B5EF4-FFF2-40B4-BE49-F238E27FC236}">
                <a16:creationId xmlns:a16="http://schemas.microsoft.com/office/drawing/2014/main" id="{00AE0369-596E-4895-9744-0D9781B0E74E}"/>
              </a:ext>
            </a:extLst>
          </p:cNvPr>
          <p:cNvGrpSpPr/>
          <p:nvPr/>
        </p:nvGrpSpPr>
        <p:grpSpPr>
          <a:xfrm>
            <a:off x="7491329" y="1924692"/>
            <a:ext cx="2040300" cy="2042253"/>
            <a:chOff x="6069423" y="2891892"/>
            <a:chExt cx="362321" cy="364231"/>
          </a:xfrm>
          <a:solidFill>
            <a:schemeClr val="accent1"/>
          </a:solidFill>
        </p:grpSpPr>
        <p:sp>
          <p:nvSpPr>
            <p:cNvPr id="14" name="Google Shape;13359;p64">
              <a:extLst>
                <a:ext uri="{FF2B5EF4-FFF2-40B4-BE49-F238E27FC236}">
                  <a16:creationId xmlns:a16="http://schemas.microsoft.com/office/drawing/2014/main" id="{1DA1F3F5-816E-43D5-8F49-9BF4561EAB55}"/>
                </a:ext>
              </a:extLst>
            </p:cNvPr>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60;p64">
              <a:extLst>
                <a:ext uri="{FF2B5EF4-FFF2-40B4-BE49-F238E27FC236}">
                  <a16:creationId xmlns:a16="http://schemas.microsoft.com/office/drawing/2014/main" id="{EDBD449D-C162-485D-81D4-DB4568E9CE52}"/>
                </a:ext>
              </a:extLst>
            </p:cNvPr>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61;p64">
              <a:extLst>
                <a:ext uri="{FF2B5EF4-FFF2-40B4-BE49-F238E27FC236}">
                  <a16:creationId xmlns:a16="http://schemas.microsoft.com/office/drawing/2014/main" id="{BCB26643-D95A-4976-B919-8D3501116591}"/>
                </a:ext>
              </a:extLst>
            </p:cNvPr>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62;p64">
              <a:extLst>
                <a:ext uri="{FF2B5EF4-FFF2-40B4-BE49-F238E27FC236}">
                  <a16:creationId xmlns:a16="http://schemas.microsoft.com/office/drawing/2014/main" id="{2B30ACB3-9DE0-42EC-B32A-2AF410D40E52}"/>
                </a:ext>
              </a:extLst>
            </p:cNvPr>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363;p64">
              <a:extLst>
                <a:ext uri="{FF2B5EF4-FFF2-40B4-BE49-F238E27FC236}">
                  <a16:creationId xmlns:a16="http://schemas.microsoft.com/office/drawing/2014/main" id="{DBE753DE-8951-4827-B8FC-9F6EEC10F74E}"/>
                </a:ext>
              </a:extLst>
            </p:cNvPr>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364;p64">
              <a:extLst>
                <a:ext uri="{FF2B5EF4-FFF2-40B4-BE49-F238E27FC236}">
                  <a16:creationId xmlns:a16="http://schemas.microsoft.com/office/drawing/2014/main" id="{0C05AF37-9536-4BD8-A6A2-E9237D34B9D1}"/>
                </a:ext>
              </a:extLst>
            </p:cNvPr>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331;p60">
            <a:extLst>
              <a:ext uri="{FF2B5EF4-FFF2-40B4-BE49-F238E27FC236}">
                <a16:creationId xmlns:a16="http://schemas.microsoft.com/office/drawing/2014/main" id="{A1BD7E71-0F54-4C5B-9D50-68BEAC4862FB}"/>
              </a:ext>
            </a:extLst>
          </p:cNvPr>
          <p:cNvSpPr/>
          <p:nvPr/>
        </p:nvSpPr>
        <p:spPr>
          <a:xfrm>
            <a:off x="-633855" y="597089"/>
            <a:ext cx="1566504" cy="157213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8730;p54">
            <a:extLst>
              <a:ext uri="{FF2B5EF4-FFF2-40B4-BE49-F238E27FC236}">
                <a16:creationId xmlns:a16="http://schemas.microsoft.com/office/drawing/2014/main" id="{9ED5300A-E0BA-44D1-8CA8-A9C81EF90176}"/>
              </a:ext>
            </a:extLst>
          </p:cNvPr>
          <p:cNvGrpSpPr/>
          <p:nvPr/>
        </p:nvGrpSpPr>
        <p:grpSpPr>
          <a:xfrm rot="5400000" flipH="1" flipV="1">
            <a:off x="2840177" y="2872740"/>
            <a:ext cx="3585256" cy="76366"/>
            <a:chOff x="219558" y="4738465"/>
            <a:chExt cx="5852400" cy="102300"/>
          </a:xfrm>
          <a:solidFill>
            <a:schemeClr val="tx2"/>
          </a:solidFill>
        </p:grpSpPr>
        <p:cxnSp>
          <p:nvCxnSpPr>
            <p:cNvPr id="23" name="Google Shape;8731;p54">
              <a:extLst>
                <a:ext uri="{FF2B5EF4-FFF2-40B4-BE49-F238E27FC236}">
                  <a16:creationId xmlns:a16="http://schemas.microsoft.com/office/drawing/2014/main" id="{6A1AD7D2-D350-4870-B423-685730B724A7}"/>
                </a:ext>
              </a:extLst>
            </p:cNvPr>
            <p:cNvCxnSpPr/>
            <p:nvPr/>
          </p:nvCxnSpPr>
          <p:spPr>
            <a:xfrm>
              <a:off x="219558" y="4789684"/>
              <a:ext cx="5852400" cy="0"/>
            </a:xfrm>
            <a:prstGeom prst="straightConnector1">
              <a:avLst/>
            </a:prstGeom>
            <a:grpFill/>
            <a:ln w="9525" cap="flat" cmpd="sng">
              <a:solidFill>
                <a:schemeClr val="tx2"/>
              </a:solidFill>
              <a:prstDash val="solid"/>
              <a:round/>
              <a:headEnd type="oval" w="med" len="med"/>
              <a:tailEnd type="oval" w="med" len="med"/>
            </a:ln>
          </p:spPr>
        </p:cxnSp>
        <p:sp>
          <p:nvSpPr>
            <p:cNvPr id="24" name="Google Shape;8732;p54">
              <a:extLst>
                <a:ext uri="{FF2B5EF4-FFF2-40B4-BE49-F238E27FC236}">
                  <a16:creationId xmlns:a16="http://schemas.microsoft.com/office/drawing/2014/main" id="{0E3F49A0-5AE7-4A02-8C41-C3944B0D44E4}"/>
                </a:ext>
              </a:extLst>
            </p:cNvPr>
            <p:cNvSpPr/>
            <p:nvPr/>
          </p:nvSpPr>
          <p:spPr>
            <a:xfrm>
              <a:off x="1200298" y="4738465"/>
              <a:ext cx="102300" cy="102300"/>
            </a:xfrm>
            <a:prstGeom prst="ellipse">
              <a:avLst/>
            </a:pr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733;p54">
              <a:extLst>
                <a:ext uri="{FF2B5EF4-FFF2-40B4-BE49-F238E27FC236}">
                  <a16:creationId xmlns:a16="http://schemas.microsoft.com/office/drawing/2014/main" id="{A5169A23-94E8-4E0E-8827-F6F4CFF2F5F0}"/>
                </a:ext>
              </a:extLst>
            </p:cNvPr>
            <p:cNvSpPr/>
            <p:nvPr/>
          </p:nvSpPr>
          <p:spPr>
            <a:xfrm>
              <a:off x="2175146" y="4738465"/>
              <a:ext cx="102300" cy="102300"/>
            </a:xfrm>
            <a:prstGeom prst="ellipse">
              <a:avLst/>
            </a:pr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34;p54">
              <a:extLst>
                <a:ext uri="{FF2B5EF4-FFF2-40B4-BE49-F238E27FC236}">
                  <a16:creationId xmlns:a16="http://schemas.microsoft.com/office/drawing/2014/main" id="{44EAE5F3-A524-4DEB-A3DF-B7715DF60707}"/>
                </a:ext>
              </a:extLst>
            </p:cNvPr>
            <p:cNvSpPr/>
            <p:nvPr/>
          </p:nvSpPr>
          <p:spPr>
            <a:xfrm>
              <a:off x="3040751" y="4738465"/>
              <a:ext cx="102300" cy="102300"/>
            </a:xfrm>
            <a:prstGeom prst="ellipse">
              <a:avLst/>
            </a:pr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735;p54">
              <a:extLst>
                <a:ext uri="{FF2B5EF4-FFF2-40B4-BE49-F238E27FC236}">
                  <a16:creationId xmlns:a16="http://schemas.microsoft.com/office/drawing/2014/main" id="{FF6B14C4-FE45-4E4A-AD0D-FA067BDB21F2}"/>
                </a:ext>
              </a:extLst>
            </p:cNvPr>
            <p:cNvSpPr/>
            <p:nvPr/>
          </p:nvSpPr>
          <p:spPr>
            <a:xfrm>
              <a:off x="4028157" y="4738465"/>
              <a:ext cx="102300" cy="102300"/>
            </a:xfrm>
            <a:prstGeom prst="ellipse">
              <a:avLst/>
            </a:pr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36;p54">
              <a:extLst>
                <a:ext uri="{FF2B5EF4-FFF2-40B4-BE49-F238E27FC236}">
                  <a16:creationId xmlns:a16="http://schemas.microsoft.com/office/drawing/2014/main" id="{1B0339AD-A2B6-40B1-B3E4-B5988115EEE8}"/>
                </a:ext>
              </a:extLst>
            </p:cNvPr>
            <p:cNvSpPr/>
            <p:nvPr/>
          </p:nvSpPr>
          <p:spPr>
            <a:xfrm>
              <a:off x="5040827" y="4738465"/>
              <a:ext cx="102300" cy="102300"/>
            </a:xfrm>
            <a:prstGeom prst="ellipse">
              <a:avLst/>
            </a:pr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44"/>
          <p:cNvSpPr/>
          <p:nvPr/>
        </p:nvSpPr>
        <p:spPr>
          <a:xfrm>
            <a:off x="819307" y="1009685"/>
            <a:ext cx="7705868" cy="3342326"/>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4"/>
          <p:cNvSpPr/>
          <p:nvPr/>
        </p:nvSpPr>
        <p:spPr>
          <a:xfrm>
            <a:off x="1002089" y="1126109"/>
            <a:ext cx="7256700" cy="3107356"/>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4"/>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QUEUE</a:t>
            </a:r>
            <a:endParaRPr dirty="0"/>
          </a:p>
        </p:txBody>
      </p:sp>
      <p:grpSp>
        <p:nvGrpSpPr>
          <p:cNvPr id="1244" name="Google Shape;1244;p44"/>
          <p:cNvGrpSpPr/>
          <p:nvPr/>
        </p:nvGrpSpPr>
        <p:grpSpPr>
          <a:xfrm>
            <a:off x="4932526" y="4128777"/>
            <a:ext cx="936653" cy="1300131"/>
            <a:chOff x="4882900" y="-64350"/>
            <a:chExt cx="2493750" cy="2922300"/>
          </a:xfrm>
        </p:grpSpPr>
        <p:sp>
          <p:nvSpPr>
            <p:cNvPr id="1245" name="Google Shape;1245;p44"/>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4"/>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4"/>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4"/>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4"/>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תמונה 5">
            <a:extLst>
              <a:ext uri="{FF2B5EF4-FFF2-40B4-BE49-F238E27FC236}">
                <a16:creationId xmlns:a16="http://schemas.microsoft.com/office/drawing/2014/main" id="{CD7F1C91-D760-40E2-B431-F17A7DF4FFF4}"/>
              </a:ext>
            </a:extLst>
          </p:cNvPr>
          <p:cNvPicPr>
            <a:picLocks noChangeAspect="1"/>
          </p:cNvPicPr>
          <p:nvPr/>
        </p:nvPicPr>
        <p:blipFill rotWithShape="1">
          <a:blip r:embed="rId3"/>
          <a:srcRect l="4128" t="46483" r="68809" b="28588"/>
          <a:stretch/>
        </p:blipFill>
        <p:spPr>
          <a:xfrm>
            <a:off x="1640147" y="1246942"/>
            <a:ext cx="5377343" cy="2786101"/>
          </a:xfrm>
          <a:prstGeom prst="rect">
            <a:avLst/>
          </a:prstGeom>
          <a:ln w="76200">
            <a:noFill/>
          </a:ln>
          <a:effectLst>
            <a:reflection stA="46000" endPos="31000" dir="5400000" sy="-100000" algn="bl" rotWithShape="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2"/>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ADDITIONAL DATA STRUCTURES</a:t>
            </a:r>
            <a:endParaRPr dirty="0"/>
          </a:p>
        </p:txBody>
      </p:sp>
      <p:sp>
        <p:nvSpPr>
          <p:cNvPr id="1165" name="Google Shape;1165;p42"/>
          <p:cNvSpPr txBox="1">
            <a:spLocks noGrp="1"/>
          </p:cNvSpPr>
          <p:nvPr>
            <p:ph type="ctrTitle" idx="2"/>
          </p:nvPr>
        </p:nvSpPr>
        <p:spPr>
          <a:xfrm>
            <a:off x="4095127" y="1137704"/>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ANN</a:t>
            </a:r>
            <a:endParaRPr dirty="0"/>
          </a:p>
        </p:txBody>
      </p:sp>
      <p:sp>
        <p:nvSpPr>
          <p:cNvPr id="1166" name="Google Shape;1166;p42"/>
          <p:cNvSpPr txBox="1">
            <a:spLocks noGrp="1"/>
          </p:cNvSpPr>
          <p:nvPr>
            <p:ph type="ctrTitle"/>
          </p:nvPr>
        </p:nvSpPr>
        <p:spPr>
          <a:xfrm>
            <a:off x="1502380" y="1278937"/>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FUTURE</a:t>
            </a:r>
            <a:endParaRPr dirty="0"/>
          </a:p>
        </p:txBody>
      </p:sp>
      <p:sp>
        <p:nvSpPr>
          <p:cNvPr id="1167" name="Google Shape;1167;p42"/>
          <p:cNvSpPr txBox="1">
            <a:spLocks noGrp="1"/>
          </p:cNvSpPr>
          <p:nvPr>
            <p:ph type="subTitle" idx="1"/>
          </p:nvPr>
        </p:nvSpPr>
        <p:spPr>
          <a:xfrm>
            <a:off x="823082" y="1755900"/>
            <a:ext cx="22005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rPr>
              <a:t>A pointer to an item, and a </a:t>
            </a:r>
            <a:r>
              <a:rPr lang="en-US" dirty="0" err="1">
                <a:solidFill>
                  <a:schemeClr val="bg1"/>
                </a:solidFill>
              </a:rPr>
              <a:t>boolean</a:t>
            </a:r>
            <a:r>
              <a:rPr lang="en-US" dirty="0">
                <a:solidFill>
                  <a:schemeClr val="bg1"/>
                </a:solidFill>
              </a:rPr>
              <a:t> flag that notes if the future operation is done.</a:t>
            </a:r>
          </a:p>
        </p:txBody>
      </p:sp>
      <p:sp>
        <p:nvSpPr>
          <p:cNvPr id="1168" name="Google Shape;1168;p42"/>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a:t>
            </a:r>
            <a:r>
              <a:rPr lang="en" dirty="0"/>
              <a:t> Batch Request and a pointer to the old head and a pointer to the old tail.</a:t>
            </a:r>
            <a:endParaRPr dirty="0"/>
          </a:p>
        </p:txBody>
      </p:sp>
      <p:sp>
        <p:nvSpPr>
          <p:cNvPr id="1169" name="Google Shape;1169;p42"/>
          <p:cNvSpPr txBox="1">
            <a:spLocks noGrp="1"/>
          </p:cNvSpPr>
          <p:nvPr>
            <p:ph type="ctrTitle" idx="4"/>
          </p:nvPr>
        </p:nvSpPr>
        <p:spPr>
          <a:xfrm>
            <a:off x="5618639" y="1253770"/>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THREAD DATA</a:t>
            </a:r>
            <a:endParaRPr dirty="0"/>
          </a:p>
        </p:txBody>
      </p:sp>
      <p:sp>
        <p:nvSpPr>
          <p:cNvPr id="1170" name="Google Shape;1170;p42"/>
          <p:cNvSpPr txBox="1">
            <a:spLocks noGrp="1"/>
          </p:cNvSpPr>
          <p:nvPr>
            <p:ph type="subTitle" idx="5"/>
          </p:nvPr>
        </p:nvSpPr>
        <p:spPr>
          <a:xfrm>
            <a:off x="5984278" y="1624572"/>
            <a:ext cx="3075341"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Non thread-safe queue, for future operations, pointers to enqueue Head and Tail, and unsigned integers noting enqueue/dequeue/excess dequeue, numbers. As well as warning flag and hazard pointer to node/ann.</a:t>
            </a:r>
            <a:endParaRPr dirty="0"/>
          </a:p>
        </p:txBody>
      </p:sp>
      <p:sp>
        <p:nvSpPr>
          <p:cNvPr id="1171" name="Google Shape;1171;p42"/>
          <p:cNvSpPr txBox="1">
            <a:spLocks noGrp="1"/>
          </p:cNvSpPr>
          <p:nvPr>
            <p:ph type="ctrTitle" idx="7"/>
          </p:nvPr>
        </p:nvSpPr>
        <p:spPr>
          <a:xfrm>
            <a:off x="1600110" y="2975550"/>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FUTURE OP</a:t>
            </a:r>
            <a:endParaRPr dirty="0"/>
          </a:p>
        </p:txBody>
      </p:sp>
      <p:sp>
        <p:nvSpPr>
          <p:cNvPr id="1172" name="Google Shape;1172;p42"/>
          <p:cNvSpPr txBox="1">
            <a:spLocks noGrp="1"/>
          </p:cNvSpPr>
          <p:nvPr>
            <p:ph type="subTitle" idx="8"/>
          </p:nvPr>
        </p:nvSpPr>
        <p:spPr>
          <a:xfrm>
            <a:off x="733325" y="3479251"/>
            <a:ext cx="22005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rPr>
              <a:t>Enum type that notes if operation is Enqueue or Dequeue, and a pointer to a Future.</a:t>
            </a:r>
          </a:p>
        </p:txBody>
      </p:sp>
      <p:sp>
        <p:nvSpPr>
          <p:cNvPr id="1173" name="Google Shape;1173;p42"/>
          <p:cNvSpPr txBox="1">
            <a:spLocks noGrp="1"/>
          </p:cNvSpPr>
          <p:nvPr>
            <p:ph type="ctrTitle" idx="9"/>
          </p:nvPr>
        </p:nvSpPr>
        <p:spPr>
          <a:xfrm>
            <a:off x="4241825" y="3104934"/>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PTRCNT</a:t>
            </a:r>
            <a:endParaRPr dirty="0"/>
          </a:p>
        </p:txBody>
      </p:sp>
      <p:sp>
        <p:nvSpPr>
          <p:cNvPr id="1174" name="Google Shape;1174;p42"/>
          <p:cNvSpPr txBox="1">
            <a:spLocks noGrp="1"/>
          </p:cNvSpPr>
          <p:nvPr>
            <p:ph type="subTitle" idx="13"/>
          </p:nvPr>
        </p:nvSpPr>
        <p:spPr>
          <a:xfrm>
            <a:off x="3659060" y="3502295"/>
            <a:ext cx="20706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a:t>
            </a:r>
            <a:r>
              <a:rPr lang="en" dirty="0"/>
              <a:t> pointer to a node, and unsigned integer for a counter.</a:t>
            </a:r>
            <a:endParaRPr dirty="0"/>
          </a:p>
        </p:txBody>
      </p:sp>
      <p:sp>
        <p:nvSpPr>
          <p:cNvPr id="1175" name="Google Shape;1175;p42"/>
          <p:cNvSpPr txBox="1">
            <a:spLocks noGrp="1"/>
          </p:cNvSpPr>
          <p:nvPr>
            <p:ph type="ctrTitle" idx="14"/>
          </p:nvPr>
        </p:nvSpPr>
        <p:spPr>
          <a:xfrm>
            <a:off x="7361862" y="2967662"/>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BATCH REQUEST</a:t>
            </a:r>
            <a:endParaRPr dirty="0"/>
          </a:p>
        </p:txBody>
      </p:sp>
      <p:sp>
        <p:nvSpPr>
          <p:cNvPr id="1176" name="Google Shape;1176;p42"/>
          <p:cNvSpPr txBox="1">
            <a:spLocks noGrp="1"/>
          </p:cNvSpPr>
          <p:nvPr>
            <p:ph type="subTitle" idx="15"/>
          </p:nvPr>
        </p:nvSpPr>
        <p:spPr>
          <a:xfrm>
            <a:off x="6123125" y="3334734"/>
            <a:ext cx="2936495"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Pointers to first enqueue and last enqueue, and unsigned integers noting enqueue/dequeue/excess dequeue, numbers</a:t>
            </a:r>
            <a:endParaRPr dirty="0"/>
          </a:p>
        </p:txBody>
      </p:sp>
      <p:sp>
        <p:nvSpPr>
          <p:cNvPr id="1177" name="Google Shape;1177;p42"/>
          <p:cNvSpPr/>
          <p:nvPr/>
        </p:nvSpPr>
        <p:spPr>
          <a:xfrm>
            <a:off x="1625825" y="3005284"/>
            <a:ext cx="415500" cy="415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2"/>
          <p:cNvSpPr/>
          <p:nvPr/>
        </p:nvSpPr>
        <p:spPr>
          <a:xfrm>
            <a:off x="4361163" y="3005284"/>
            <a:ext cx="415500" cy="415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2"/>
          <p:cNvSpPr/>
          <p:nvPr/>
        </p:nvSpPr>
        <p:spPr>
          <a:xfrm>
            <a:off x="7196056" y="2943727"/>
            <a:ext cx="415500" cy="415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2"/>
          <p:cNvSpPr/>
          <p:nvPr/>
        </p:nvSpPr>
        <p:spPr>
          <a:xfrm>
            <a:off x="1625825" y="1163242"/>
            <a:ext cx="415500" cy="415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2"/>
          <p:cNvSpPr/>
          <p:nvPr/>
        </p:nvSpPr>
        <p:spPr>
          <a:xfrm>
            <a:off x="4361163" y="1163242"/>
            <a:ext cx="415500" cy="415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2"/>
          <p:cNvSpPr/>
          <p:nvPr/>
        </p:nvSpPr>
        <p:spPr>
          <a:xfrm>
            <a:off x="7191896" y="1159087"/>
            <a:ext cx="415500" cy="415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3" name="Google Shape;1183;p42"/>
          <p:cNvCxnSpPr>
            <a:stCxn id="1180" idx="3"/>
            <a:endCxn id="1178" idx="1"/>
          </p:cNvCxnSpPr>
          <p:nvPr/>
        </p:nvCxnSpPr>
        <p:spPr>
          <a:xfrm>
            <a:off x="2041325" y="1370992"/>
            <a:ext cx="2319900" cy="1842000"/>
          </a:xfrm>
          <a:prstGeom prst="bentConnector3">
            <a:avLst>
              <a:gd name="adj1" fmla="val 49999"/>
            </a:avLst>
          </a:prstGeom>
          <a:noFill/>
          <a:ln w="9525" cap="flat" cmpd="sng">
            <a:solidFill>
              <a:schemeClr val="lt2"/>
            </a:solidFill>
            <a:prstDash val="solid"/>
            <a:round/>
            <a:headEnd type="none" w="med" len="med"/>
            <a:tailEnd type="none" w="med" len="med"/>
          </a:ln>
        </p:spPr>
      </p:cxnSp>
      <p:cxnSp>
        <p:nvCxnSpPr>
          <p:cNvPr id="1184" name="Google Shape;1184;p42"/>
          <p:cNvCxnSpPr>
            <a:stCxn id="1178" idx="3"/>
            <a:endCxn id="1182" idx="1"/>
          </p:cNvCxnSpPr>
          <p:nvPr/>
        </p:nvCxnSpPr>
        <p:spPr>
          <a:xfrm flipV="1">
            <a:off x="4776663" y="1366837"/>
            <a:ext cx="2415233" cy="1846197"/>
          </a:xfrm>
          <a:prstGeom prst="bentConnector3">
            <a:avLst>
              <a:gd name="adj1" fmla="val 50000"/>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567771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8" name="Google Shape;1088;p38"/>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METHODS</a:t>
            </a:r>
            <a:endParaRPr dirty="0"/>
          </a:p>
        </p:txBody>
      </p:sp>
      <p:cxnSp>
        <p:nvCxnSpPr>
          <p:cNvPr id="1089" name="Google Shape;1089;p38"/>
          <p:cNvCxnSpPr/>
          <p:nvPr/>
        </p:nvCxnSpPr>
        <p:spPr>
          <a:xfrm>
            <a:off x="1034400" y="2918100"/>
            <a:ext cx="7075200" cy="0"/>
          </a:xfrm>
          <a:prstGeom prst="straightConnector1">
            <a:avLst/>
          </a:prstGeom>
          <a:noFill/>
          <a:ln w="19050" cap="flat" cmpd="sng">
            <a:solidFill>
              <a:schemeClr val="lt2"/>
            </a:solidFill>
            <a:prstDash val="solid"/>
            <a:round/>
            <a:headEnd type="none" w="med" len="med"/>
            <a:tailEnd type="none" w="med" len="med"/>
          </a:ln>
        </p:spPr>
      </p:cxnSp>
      <p:grpSp>
        <p:nvGrpSpPr>
          <p:cNvPr id="1090" name="Google Shape;1090;p38"/>
          <p:cNvGrpSpPr/>
          <p:nvPr/>
        </p:nvGrpSpPr>
        <p:grpSpPr>
          <a:xfrm>
            <a:off x="1372725" y="2731350"/>
            <a:ext cx="373500" cy="373500"/>
            <a:chOff x="1372725" y="1912500"/>
            <a:chExt cx="373500" cy="373500"/>
          </a:xfrm>
        </p:grpSpPr>
        <p:sp>
          <p:nvSpPr>
            <p:cNvPr id="1091" name="Google Shape;1091;p38"/>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38"/>
          <p:cNvGrpSpPr/>
          <p:nvPr/>
        </p:nvGrpSpPr>
        <p:grpSpPr>
          <a:xfrm>
            <a:off x="3401092" y="2731350"/>
            <a:ext cx="373500" cy="373500"/>
            <a:chOff x="3212675" y="1912500"/>
            <a:chExt cx="373500" cy="373500"/>
          </a:xfrm>
        </p:grpSpPr>
        <p:sp>
          <p:nvSpPr>
            <p:cNvPr id="1094" name="Google Shape;1094;p38"/>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38"/>
          <p:cNvGrpSpPr/>
          <p:nvPr/>
        </p:nvGrpSpPr>
        <p:grpSpPr>
          <a:xfrm>
            <a:off x="5429458" y="2731350"/>
            <a:ext cx="373500" cy="373500"/>
            <a:chOff x="5557850" y="1912500"/>
            <a:chExt cx="373500" cy="373500"/>
          </a:xfrm>
        </p:grpSpPr>
        <p:sp>
          <p:nvSpPr>
            <p:cNvPr id="1097" name="Google Shape;1097;p38"/>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38"/>
          <p:cNvGrpSpPr/>
          <p:nvPr/>
        </p:nvGrpSpPr>
        <p:grpSpPr>
          <a:xfrm>
            <a:off x="7457825" y="2731350"/>
            <a:ext cx="373500" cy="373500"/>
            <a:chOff x="7457825" y="1912500"/>
            <a:chExt cx="373500" cy="373500"/>
          </a:xfrm>
        </p:grpSpPr>
        <p:sp>
          <p:nvSpPr>
            <p:cNvPr id="1100" name="Google Shape;1100;p38"/>
            <p:cNvSpPr/>
            <p:nvPr/>
          </p:nvSpPr>
          <p:spPr>
            <a:xfrm>
              <a:off x="75491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7457825" y="1912500"/>
              <a:ext cx="373500" cy="373500"/>
            </a:xfrm>
            <a:prstGeom prst="donut">
              <a:avLst>
                <a:gd name="adj" fmla="val 101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0" name="Google Shape;1110;p38"/>
          <p:cNvSpPr txBox="1">
            <a:spLocks noGrp="1"/>
          </p:cNvSpPr>
          <p:nvPr>
            <p:ph type="ctrTitle" idx="4294967295"/>
          </p:nvPr>
        </p:nvSpPr>
        <p:spPr>
          <a:xfrm>
            <a:off x="907900" y="3282474"/>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2"/>
                </a:solidFill>
              </a:rPr>
              <a:t>ENQUEUE</a:t>
            </a:r>
            <a:endParaRPr sz="2400" dirty="0">
              <a:solidFill>
                <a:schemeClr val="accent2"/>
              </a:solidFill>
            </a:endParaRPr>
          </a:p>
        </p:txBody>
      </p:sp>
      <p:sp>
        <p:nvSpPr>
          <p:cNvPr id="1111" name="Google Shape;1111;p38"/>
          <p:cNvSpPr txBox="1">
            <a:spLocks noGrp="1"/>
          </p:cNvSpPr>
          <p:nvPr>
            <p:ph type="ctrTitle" idx="4294967295"/>
          </p:nvPr>
        </p:nvSpPr>
        <p:spPr>
          <a:xfrm>
            <a:off x="2944637" y="2141317"/>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1"/>
                </a:solidFill>
              </a:rPr>
              <a:t>DEQUEUE</a:t>
            </a:r>
            <a:endParaRPr sz="2400" dirty="0">
              <a:solidFill>
                <a:schemeClr val="accent1"/>
              </a:solidFill>
            </a:endParaRPr>
          </a:p>
        </p:txBody>
      </p:sp>
      <p:sp>
        <p:nvSpPr>
          <p:cNvPr id="1112" name="Google Shape;1112;p38"/>
          <p:cNvSpPr txBox="1">
            <a:spLocks noGrp="1"/>
          </p:cNvSpPr>
          <p:nvPr>
            <p:ph type="ctrTitle" idx="4294967295"/>
          </p:nvPr>
        </p:nvSpPr>
        <p:spPr>
          <a:xfrm>
            <a:off x="4344196" y="3453833"/>
            <a:ext cx="2543999"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3"/>
                </a:solidFill>
              </a:rPr>
              <a:t>FUTURE</a:t>
            </a:r>
            <a:br>
              <a:rPr lang="en" sz="2400" dirty="0">
                <a:solidFill>
                  <a:schemeClr val="accent3"/>
                </a:solidFill>
              </a:rPr>
            </a:br>
            <a:r>
              <a:rPr lang="en" sz="2400" dirty="0">
                <a:solidFill>
                  <a:schemeClr val="accent3"/>
                </a:solidFill>
              </a:rPr>
              <a:t>ENQUEUE/DEQUEUE</a:t>
            </a:r>
            <a:endParaRPr sz="2400" dirty="0">
              <a:solidFill>
                <a:schemeClr val="accent3"/>
              </a:solidFill>
            </a:endParaRPr>
          </a:p>
        </p:txBody>
      </p:sp>
      <p:sp>
        <p:nvSpPr>
          <p:cNvPr id="1113" name="Google Shape;1113;p38"/>
          <p:cNvSpPr txBox="1">
            <a:spLocks noGrp="1"/>
          </p:cNvSpPr>
          <p:nvPr>
            <p:ph type="ctrTitle" idx="4294967295"/>
          </p:nvPr>
        </p:nvSpPr>
        <p:spPr>
          <a:xfrm>
            <a:off x="7018149" y="2113408"/>
            <a:ext cx="1397105"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4"/>
                </a:solidFill>
              </a:rPr>
              <a:t>EVALUATE</a:t>
            </a:r>
            <a:endParaRPr sz="2400" dirty="0">
              <a:solidFill>
                <a:schemeClr val="accent4"/>
              </a:solidFill>
            </a:endParaRPr>
          </a:p>
        </p:txBody>
      </p:sp>
    </p:spTree>
    <p:extLst>
      <p:ext uri="{BB962C8B-B14F-4D97-AF65-F5344CB8AC3E}">
        <p14:creationId xmlns:p14="http://schemas.microsoft.com/office/powerpoint/2010/main" val="3535186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713996" y="2365575"/>
            <a:ext cx="7105474" cy="968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If the queue of future operations is empty (no future operations), we call to </a:t>
            </a:r>
            <a:r>
              <a:rPr lang="en-US" dirty="0" err="1"/>
              <a:t>EnqueueToShared</a:t>
            </a:r>
            <a:r>
              <a:rPr lang="en-US" dirty="0"/>
              <a:t>, which enqueue the item to the shared queue, using CAS. </a:t>
            </a:r>
          </a:p>
          <a:p>
            <a:pPr marL="0" lvl="0" indent="0" algn="l" rtl="0">
              <a:spcBef>
                <a:spcPts val="0"/>
              </a:spcBef>
              <a:spcAft>
                <a:spcPts val="0"/>
              </a:spcAft>
              <a:buNone/>
            </a:pPr>
            <a:r>
              <a:rPr lang="en-US" dirty="0"/>
              <a:t>Otherwise, we evaluate the </a:t>
            </a:r>
            <a:r>
              <a:rPr lang="en-US" dirty="0" err="1"/>
              <a:t>futureEnqueue</a:t>
            </a:r>
            <a:r>
              <a:rPr lang="en-US" dirty="0"/>
              <a:t> of this item. </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ENQUEUE</a:t>
            </a:r>
            <a:endParaRPr dirty="0"/>
          </a:p>
        </p:txBody>
      </p:sp>
      <p:pic>
        <p:nvPicPr>
          <p:cNvPr id="4" name="תמונה 3">
            <a:extLst>
              <a:ext uri="{FF2B5EF4-FFF2-40B4-BE49-F238E27FC236}">
                <a16:creationId xmlns:a16="http://schemas.microsoft.com/office/drawing/2014/main" id="{475E8F0E-52E3-47A8-B169-A70EE720844F}"/>
              </a:ext>
            </a:extLst>
          </p:cNvPr>
          <p:cNvPicPr>
            <a:picLocks noChangeAspect="1"/>
          </p:cNvPicPr>
          <p:nvPr/>
        </p:nvPicPr>
        <p:blipFill rotWithShape="1">
          <a:blip r:embed="rId3"/>
          <a:srcRect l="5779" t="64825" r="51468" b="20897"/>
          <a:stretch/>
        </p:blipFill>
        <p:spPr>
          <a:xfrm>
            <a:off x="618824" y="948571"/>
            <a:ext cx="6429493" cy="1207857"/>
          </a:xfrm>
          <a:prstGeom prst="rect">
            <a:avLst/>
          </a:prstGeom>
        </p:spPr>
      </p:pic>
    </p:spTree>
    <p:extLst>
      <p:ext uri="{BB962C8B-B14F-4D97-AF65-F5344CB8AC3E}">
        <p14:creationId xmlns:p14="http://schemas.microsoft.com/office/powerpoint/2010/main" val="1931327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618824" y="2571750"/>
            <a:ext cx="7350717" cy="968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Dequeue is quite similar to enqueue. We would dequeue from the shared queue if future operation queue (of the thread) is empty. </a:t>
            </a:r>
          </a:p>
          <a:p>
            <a:pPr marL="0" lvl="0" indent="0" algn="l" rtl="0">
              <a:spcBef>
                <a:spcPts val="0"/>
              </a:spcBef>
              <a:spcAft>
                <a:spcPts val="0"/>
              </a:spcAft>
              <a:buNone/>
            </a:pPr>
            <a:r>
              <a:rPr lang="en-US" dirty="0"/>
              <a:t>Otherwise, we evaluate the </a:t>
            </a:r>
            <a:r>
              <a:rPr lang="en-US" dirty="0" err="1"/>
              <a:t>futureDequeue</a:t>
            </a:r>
            <a:r>
              <a:rPr lang="en-US" dirty="0"/>
              <a:t> of this dequeue.</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DEQUEUE</a:t>
            </a:r>
            <a:endParaRPr dirty="0"/>
          </a:p>
        </p:txBody>
      </p:sp>
      <p:pic>
        <p:nvPicPr>
          <p:cNvPr id="4" name="תמונה 3">
            <a:extLst>
              <a:ext uri="{FF2B5EF4-FFF2-40B4-BE49-F238E27FC236}">
                <a16:creationId xmlns:a16="http://schemas.microsoft.com/office/drawing/2014/main" id="{1E8DBC77-8FFF-409A-94DD-CC62F3EDC148}"/>
              </a:ext>
            </a:extLst>
          </p:cNvPr>
          <p:cNvPicPr>
            <a:picLocks noChangeAspect="1"/>
          </p:cNvPicPr>
          <p:nvPr/>
        </p:nvPicPr>
        <p:blipFill rotWithShape="1">
          <a:blip r:embed="rId3"/>
          <a:srcRect l="5963" t="58879" r="53669" b="26932"/>
          <a:stretch/>
        </p:blipFill>
        <p:spPr>
          <a:xfrm>
            <a:off x="618824" y="1011442"/>
            <a:ext cx="7286464" cy="1440732"/>
          </a:xfrm>
          <a:prstGeom prst="rect">
            <a:avLst/>
          </a:prstGeom>
        </p:spPr>
      </p:pic>
    </p:spTree>
    <p:extLst>
      <p:ext uri="{BB962C8B-B14F-4D97-AF65-F5344CB8AC3E}">
        <p14:creationId xmlns:p14="http://schemas.microsoft.com/office/powerpoint/2010/main" val="3154083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340047" y="3017570"/>
            <a:ext cx="8021837" cy="968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rPr>
              <a:t>Future enqueue and future dequeue are similar to each other, except that enqueue adds the item to a list of item for enqueue, and dequeue calculate the excess dequeue num, using lemma proved at the article.</a:t>
            </a:r>
          </a:p>
          <a:p>
            <a:pPr marL="0" lvl="0" indent="0" algn="l" rtl="0">
              <a:spcBef>
                <a:spcPts val="0"/>
              </a:spcBef>
              <a:spcAft>
                <a:spcPts val="0"/>
              </a:spcAft>
              <a:buNone/>
            </a:pPr>
            <a:r>
              <a:rPr lang="en-US" dirty="0">
                <a:solidFill>
                  <a:schemeClr val="bg1"/>
                </a:solidFill>
              </a:rPr>
              <a:t>Both return a Future returned from calling </a:t>
            </a:r>
            <a:r>
              <a:rPr lang="en-US" dirty="0" err="1">
                <a:solidFill>
                  <a:schemeClr val="bg1"/>
                </a:solidFill>
              </a:rPr>
              <a:t>RecordOpGetFuture</a:t>
            </a:r>
            <a:r>
              <a:rPr lang="en-US" dirty="0">
                <a:solidFill>
                  <a:schemeClr val="bg1"/>
                </a:solidFill>
              </a:rPr>
              <a:t> function, which creates new Future and pushes the compatible future operation to the operation queue of the thread.</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FUTURE</a:t>
            </a:r>
            <a:endParaRPr dirty="0"/>
          </a:p>
        </p:txBody>
      </p:sp>
      <p:pic>
        <p:nvPicPr>
          <p:cNvPr id="3" name="תמונה 2">
            <a:extLst>
              <a:ext uri="{FF2B5EF4-FFF2-40B4-BE49-F238E27FC236}">
                <a16:creationId xmlns:a16="http://schemas.microsoft.com/office/drawing/2014/main" id="{DDFC1001-83A6-4BD6-9515-5AF8E162C6E3}"/>
              </a:ext>
            </a:extLst>
          </p:cNvPr>
          <p:cNvPicPr>
            <a:picLocks noChangeAspect="1"/>
          </p:cNvPicPr>
          <p:nvPr/>
        </p:nvPicPr>
        <p:blipFill rotWithShape="1">
          <a:blip r:embed="rId3"/>
          <a:srcRect l="5646" t="41917" r="55596" b="46177"/>
          <a:stretch/>
        </p:blipFill>
        <p:spPr>
          <a:xfrm>
            <a:off x="491058" y="912949"/>
            <a:ext cx="5968465" cy="1031327"/>
          </a:xfrm>
          <a:prstGeom prst="rect">
            <a:avLst/>
          </a:prstGeom>
        </p:spPr>
      </p:pic>
      <p:pic>
        <p:nvPicPr>
          <p:cNvPr id="6" name="תמונה 5">
            <a:extLst>
              <a:ext uri="{FF2B5EF4-FFF2-40B4-BE49-F238E27FC236}">
                <a16:creationId xmlns:a16="http://schemas.microsoft.com/office/drawing/2014/main" id="{0E6AEF92-466C-4A3F-A0B7-AC463659377E}"/>
              </a:ext>
            </a:extLst>
          </p:cNvPr>
          <p:cNvPicPr>
            <a:picLocks noChangeAspect="1"/>
          </p:cNvPicPr>
          <p:nvPr/>
        </p:nvPicPr>
        <p:blipFill rotWithShape="1">
          <a:blip r:embed="rId4"/>
          <a:srcRect l="6639" t="48767" r="24404" b="37800"/>
          <a:stretch/>
        </p:blipFill>
        <p:spPr>
          <a:xfrm>
            <a:off x="491058" y="2029088"/>
            <a:ext cx="7719817" cy="968685"/>
          </a:xfrm>
          <a:prstGeom prst="rect">
            <a:avLst/>
          </a:prstGeom>
        </p:spPr>
      </p:pic>
    </p:spTree>
    <p:extLst>
      <p:ext uri="{BB962C8B-B14F-4D97-AF65-F5344CB8AC3E}">
        <p14:creationId xmlns:p14="http://schemas.microsoft.com/office/powerpoint/2010/main" val="1155775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721452" y="2471082"/>
            <a:ext cx="7229446" cy="968684"/>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dirty="0">
                <a:solidFill>
                  <a:schemeClr val="bg1"/>
                </a:solidFill>
              </a:rPr>
              <a:t>Evaluate method receives a future operation and makes sure it will execute only if this future operation was submitted by the same thread that evaluated it.</a:t>
            </a:r>
          </a:p>
          <a:p>
            <a:pPr marL="0" lvl="0" indent="0" algn="l" rtl="0">
              <a:spcBef>
                <a:spcPts val="0"/>
              </a:spcBef>
              <a:spcAft>
                <a:spcPts val="0"/>
              </a:spcAft>
              <a:buNone/>
            </a:pPr>
            <a:r>
              <a:rPr lang="en-US" dirty="0">
                <a:solidFill>
                  <a:schemeClr val="bg1"/>
                </a:solidFill>
              </a:rPr>
              <a:t>When calling evaluate with a future to be execute, it will execute all the thread’s (who calls it) future operations that weren’t executed yet,  </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EVALUATE</a:t>
            </a:r>
            <a:endParaRPr dirty="0"/>
          </a:p>
        </p:txBody>
      </p:sp>
      <p:pic>
        <p:nvPicPr>
          <p:cNvPr id="4" name="תמונה 3">
            <a:extLst>
              <a:ext uri="{FF2B5EF4-FFF2-40B4-BE49-F238E27FC236}">
                <a16:creationId xmlns:a16="http://schemas.microsoft.com/office/drawing/2014/main" id="{3FAFE7A5-291D-4E36-ACDF-2CC7F3D84248}"/>
              </a:ext>
            </a:extLst>
          </p:cNvPr>
          <p:cNvPicPr>
            <a:picLocks noChangeAspect="1"/>
          </p:cNvPicPr>
          <p:nvPr/>
        </p:nvPicPr>
        <p:blipFill rotWithShape="1">
          <a:blip r:embed="rId3"/>
          <a:srcRect l="5871" t="50000" r="57615" b="35576"/>
          <a:stretch/>
        </p:blipFill>
        <p:spPr>
          <a:xfrm>
            <a:off x="721452" y="1044528"/>
            <a:ext cx="5889537" cy="1308682"/>
          </a:xfrm>
          <a:prstGeom prst="rect">
            <a:avLst/>
          </a:prstGeom>
        </p:spPr>
      </p:pic>
    </p:spTree>
    <p:extLst>
      <p:ext uri="{BB962C8B-B14F-4D97-AF65-F5344CB8AC3E}">
        <p14:creationId xmlns:p14="http://schemas.microsoft.com/office/powerpoint/2010/main" val="707600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45"/>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IT IS COMPILED</a:t>
            </a:r>
            <a:endParaRPr sz="3000" dirty="0"/>
          </a:p>
        </p:txBody>
      </p:sp>
      <p:sp>
        <p:nvSpPr>
          <p:cNvPr id="1255" name="Google Shape;1255;p45"/>
          <p:cNvSpPr txBox="1">
            <a:spLocks noGrp="1"/>
          </p:cNvSpPr>
          <p:nvPr>
            <p:ph type="ctrTitle" idx="2"/>
          </p:nvPr>
        </p:nvSpPr>
        <p:spPr>
          <a:xfrm>
            <a:off x="1466559" y="1901127"/>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-std=c++11</a:t>
            </a:r>
            <a:endParaRPr dirty="0"/>
          </a:p>
        </p:txBody>
      </p:sp>
      <p:sp>
        <p:nvSpPr>
          <p:cNvPr id="1256" name="Google Shape;1256;p45"/>
          <p:cNvSpPr txBox="1">
            <a:spLocks noGrp="1"/>
          </p:cNvSpPr>
          <p:nvPr>
            <p:ph type="ctrTitle"/>
          </p:nvPr>
        </p:nvSpPr>
        <p:spPr>
          <a:xfrm>
            <a:off x="-224837" y="2223477"/>
            <a:ext cx="1881301" cy="2621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g++ </a:t>
            </a:r>
            <a:endParaRPr dirty="0"/>
          </a:p>
        </p:txBody>
      </p:sp>
      <p:sp>
        <p:nvSpPr>
          <p:cNvPr id="1257" name="Google Shape;1257;p45"/>
          <p:cNvSpPr txBox="1">
            <a:spLocks noGrp="1"/>
          </p:cNvSpPr>
          <p:nvPr>
            <p:ph type="subTitle" idx="1"/>
          </p:nvPr>
        </p:nvSpPr>
        <p:spPr>
          <a:xfrm>
            <a:off x="1479531" y="2993422"/>
            <a:ext cx="18813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Since we used c++11</a:t>
            </a:r>
            <a:endParaRPr dirty="0"/>
          </a:p>
        </p:txBody>
      </p:sp>
      <p:sp>
        <p:nvSpPr>
          <p:cNvPr id="1258" name="Google Shape;1258;p45"/>
          <p:cNvSpPr txBox="1">
            <a:spLocks noGrp="1"/>
          </p:cNvSpPr>
          <p:nvPr>
            <p:ph type="subTitle" idx="3"/>
          </p:nvPr>
        </p:nvSpPr>
        <p:spPr>
          <a:xfrm>
            <a:off x="3423246" y="2997712"/>
            <a:ext cx="18813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Enable running multithreading</a:t>
            </a:r>
            <a:endParaRPr dirty="0"/>
          </a:p>
        </p:txBody>
      </p:sp>
      <p:sp>
        <p:nvSpPr>
          <p:cNvPr id="1259" name="Google Shape;1259;p45"/>
          <p:cNvSpPr txBox="1">
            <a:spLocks noGrp="1"/>
          </p:cNvSpPr>
          <p:nvPr>
            <p:ph type="ctrTitle" idx="4"/>
          </p:nvPr>
        </p:nvSpPr>
        <p:spPr>
          <a:xfrm>
            <a:off x="6963704" y="183852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*.cpp –o ….</a:t>
            </a:r>
            <a:endParaRPr dirty="0"/>
          </a:p>
        </p:txBody>
      </p:sp>
      <p:sp>
        <p:nvSpPr>
          <p:cNvPr id="1260" name="Google Shape;1260;p45"/>
          <p:cNvSpPr txBox="1">
            <a:spLocks noGrp="1"/>
          </p:cNvSpPr>
          <p:nvPr>
            <p:ph type="subTitle" idx="5"/>
          </p:nvPr>
        </p:nvSpPr>
        <p:spPr>
          <a:xfrm>
            <a:off x="5304546" y="2993422"/>
            <a:ext cx="204421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Enable atomic operations on 16-byte data structures</a:t>
            </a:r>
            <a:endParaRPr dirty="0"/>
          </a:p>
        </p:txBody>
      </p:sp>
      <p:grpSp>
        <p:nvGrpSpPr>
          <p:cNvPr id="72" name="Google Shape;8561;p54">
            <a:extLst>
              <a:ext uri="{FF2B5EF4-FFF2-40B4-BE49-F238E27FC236}">
                <a16:creationId xmlns:a16="http://schemas.microsoft.com/office/drawing/2014/main" id="{15B3909E-E86D-45DC-BFCB-D64F30D4E35D}"/>
              </a:ext>
            </a:extLst>
          </p:cNvPr>
          <p:cNvGrpSpPr/>
          <p:nvPr/>
        </p:nvGrpSpPr>
        <p:grpSpPr>
          <a:xfrm flipV="1">
            <a:off x="575973" y="2607131"/>
            <a:ext cx="7550525" cy="312893"/>
            <a:chOff x="1464850" y="436376"/>
            <a:chExt cx="6001362" cy="222300"/>
          </a:xfrm>
        </p:grpSpPr>
        <p:sp>
          <p:nvSpPr>
            <p:cNvPr id="73" name="Google Shape;8562;p54">
              <a:extLst>
                <a:ext uri="{FF2B5EF4-FFF2-40B4-BE49-F238E27FC236}">
                  <a16:creationId xmlns:a16="http://schemas.microsoft.com/office/drawing/2014/main" id="{716A5ED0-FCF2-4B08-A078-0C3FF2CA1BD5}"/>
                </a:ext>
              </a:extLst>
            </p:cNvPr>
            <p:cNvSpPr/>
            <p:nvPr/>
          </p:nvSpPr>
          <p:spPr>
            <a:xfrm>
              <a:off x="1464850" y="436376"/>
              <a:ext cx="222300" cy="222300"/>
            </a:xfrm>
            <a:prstGeom prst="diamond">
              <a:avLst/>
            </a:prstGeom>
            <a:solidFill>
              <a:schemeClr val="accent1"/>
            </a:solid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563;p54">
              <a:extLst>
                <a:ext uri="{FF2B5EF4-FFF2-40B4-BE49-F238E27FC236}">
                  <a16:creationId xmlns:a16="http://schemas.microsoft.com/office/drawing/2014/main" id="{918DA495-98EF-4EF0-998F-52B1DB28DA04}"/>
                </a:ext>
              </a:extLst>
            </p:cNvPr>
            <p:cNvSpPr/>
            <p:nvPr/>
          </p:nvSpPr>
          <p:spPr>
            <a:xfrm>
              <a:off x="4410215" y="436376"/>
              <a:ext cx="222300" cy="222300"/>
            </a:xfrm>
            <a:prstGeom prst="diamond">
              <a:avLst/>
            </a:prstGeom>
            <a:solidFill>
              <a:schemeClr val="accent6"/>
            </a:solid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564;p54">
              <a:extLst>
                <a:ext uri="{FF2B5EF4-FFF2-40B4-BE49-F238E27FC236}">
                  <a16:creationId xmlns:a16="http://schemas.microsoft.com/office/drawing/2014/main" id="{BA0F4B2A-2E5A-46BD-BBF5-DF7AD70894B7}"/>
                </a:ext>
              </a:extLst>
            </p:cNvPr>
            <p:cNvSpPr/>
            <p:nvPr/>
          </p:nvSpPr>
          <p:spPr>
            <a:xfrm>
              <a:off x="7243912" y="436376"/>
              <a:ext cx="222300" cy="222300"/>
            </a:xfrm>
            <a:prstGeom prst="diamond">
              <a:avLst/>
            </a:prstGeom>
            <a:solidFill>
              <a:schemeClr val="accent5"/>
            </a:solid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565;p54">
              <a:extLst>
                <a:ext uri="{FF2B5EF4-FFF2-40B4-BE49-F238E27FC236}">
                  <a16:creationId xmlns:a16="http://schemas.microsoft.com/office/drawing/2014/main" id="{667FDC7D-8242-4957-ACAB-312DCF00C70C}"/>
                </a:ext>
              </a:extLst>
            </p:cNvPr>
            <p:cNvSpPr/>
            <p:nvPr/>
          </p:nvSpPr>
          <p:spPr>
            <a:xfrm>
              <a:off x="2920366" y="436376"/>
              <a:ext cx="222300" cy="222300"/>
            </a:xfrm>
            <a:prstGeom prst="diamond">
              <a:avLst/>
            </a:prstGeom>
            <a:solidFill>
              <a:schemeClr val="accent2"/>
            </a:solid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566;p54">
              <a:extLst>
                <a:ext uri="{FF2B5EF4-FFF2-40B4-BE49-F238E27FC236}">
                  <a16:creationId xmlns:a16="http://schemas.microsoft.com/office/drawing/2014/main" id="{BDE946EB-4C8F-400A-954D-F7C780E43F54}"/>
                </a:ext>
              </a:extLst>
            </p:cNvPr>
            <p:cNvSpPr/>
            <p:nvPr/>
          </p:nvSpPr>
          <p:spPr>
            <a:xfrm>
              <a:off x="5831847" y="436376"/>
              <a:ext cx="222300" cy="222300"/>
            </a:xfrm>
            <a:prstGeom prst="diamond">
              <a:avLst/>
            </a:prstGeom>
            <a:solidFill>
              <a:schemeClr val="tx2"/>
            </a:solid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 name="Google Shape;8567;p54">
              <a:extLst>
                <a:ext uri="{FF2B5EF4-FFF2-40B4-BE49-F238E27FC236}">
                  <a16:creationId xmlns:a16="http://schemas.microsoft.com/office/drawing/2014/main" id="{AF99560D-1055-43B9-A885-7D9005E4B02D}"/>
                </a:ext>
              </a:extLst>
            </p:cNvPr>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79" name="Google Shape;8568;p54">
              <a:extLst>
                <a:ext uri="{FF2B5EF4-FFF2-40B4-BE49-F238E27FC236}">
                  <a16:creationId xmlns:a16="http://schemas.microsoft.com/office/drawing/2014/main" id="{794CABB3-0B60-4582-8CD9-9F01AA1F2EB3}"/>
                </a:ext>
              </a:extLst>
            </p:cNvPr>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80" name="Google Shape;8569;p54">
              <a:extLst>
                <a:ext uri="{FF2B5EF4-FFF2-40B4-BE49-F238E27FC236}">
                  <a16:creationId xmlns:a16="http://schemas.microsoft.com/office/drawing/2014/main" id="{C21F5E39-8175-4664-AFEA-774ABC402C48}"/>
                </a:ext>
              </a:extLst>
            </p:cNvPr>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81" name="Google Shape;8570;p54">
              <a:extLst>
                <a:ext uri="{FF2B5EF4-FFF2-40B4-BE49-F238E27FC236}">
                  <a16:creationId xmlns:a16="http://schemas.microsoft.com/office/drawing/2014/main" id="{A8D90B98-F91C-4AE4-8E36-AF08DFD58491}"/>
                </a:ext>
              </a:extLst>
            </p:cNvPr>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sp>
        <p:nvSpPr>
          <p:cNvPr id="84" name="Google Shape;1255;p45">
            <a:extLst>
              <a:ext uri="{FF2B5EF4-FFF2-40B4-BE49-F238E27FC236}">
                <a16:creationId xmlns:a16="http://schemas.microsoft.com/office/drawing/2014/main" id="{8FC055C5-9C0A-4980-83CF-47DDBF9C3E82}"/>
              </a:ext>
            </a:extLst>
          </p:cNvPr>
          <p:cNvSpPr txBox="1">
            <a:spLocks/>
          </p:cNvSpPr>
          <p:nvPr/>
        </p:nvSpPr>
        <p:spPr>
          <a:xfrm>
            <a:off x="3423246" y="1879628"/>
            <a:ext cx="18813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dirty="0"/>
              <a:t>-</a:t>
            </a:r>
            <a:r>
              <a:rPr lang="en-US" dirty="0" err="1"/>
              <a:t>pthread</a:t>
            </a:r>
            <a:endParaRPr lang="en-US" dirty="0"/>
          </a:p>
        </p:txBody>
      </p:sp>
      <p:sp>
        <p:nvSpPr>
          <p:cNvPr id="85" name="Google Shape;1255;p45">
            <a:extLst>
              <a:ext uri="{FF2B5EF4-FFF2-40B4-BE49-F238E27FC236}">
                <a16:creationId xmlns:a16="http://schemas.microsoft.com/office/drawing/2014/main" id="{7B3508B6-2372-4CF2-9284-64A72F62C0F1}"/>
              </a:ext>
            </a:extLst>
          </p:cNvPr>
          <p:cNvSpPr txBox="1">
            <a:spLocks/>
          </p:cNvSpPr>
          <p:nvPr/>
        </p:nvSpPr>
        <p:spPr>
          <a:xfrm>
            <a:off x="5193475" y="1875338"/>
            <a:ext cx="18813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dirty="0"/>
              <a:t>-march=native</a:t>
            </a:r>
          </a:p>
        </p:txBody>
      </p:sp>
    </p:spTree>
    <p:extLst>
      <p:ext uri="{BB962C8B-B14F-4D97-AF65-F5344CB8AC3E}">
        <p14:creationId xmlns:p14="http://schemas.microsoft.com/office/powerpoint/2010/main" val="738528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45"/>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LIBRARIES WE USED</a:t>
            </a:r>
            <a:endParaRPr sz="3000" dirty="0"/>
          </a:p>
        </p:txBody>
      </p:sp>
      <p:sp>
        <p:nvSpPr>
          <p:cNvPr id="1257" name="Google Shape;1257;p45"/>
          <p:cNvSpPr txBox="1">
            <a:spLocks noGrp="1"/>
          </p:cNvSpPr>
          <p:nvPr>
            <p:ph type="subTitle" idx="1"/>
          </p:nvPr>
        </p:nvSpPr>
        <p:spPr>
          <a:xfrm>
            <a:off x="425185" y="2488071"/>
            <a:ext cx="18813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For using atomic operations, adding memory fences and comiler fences</a:t>
            </a:r>
            <a:endParaRPr dirty="0"/>
          </a:p>
        </p:txBody>
      </p:sp>
      <p:sp>
        <p:nvSpPr>
          <p:cNvPr id="1260" name="Google Shape;1260;p45"/>
          <p:cNvSpPr txBox="1">
            <a:spLocks noGrp="1"/>
          </p:cNvSpPr>
          <p:nvPr>
            <p:ph type="subTitle" idx="5"/>
          </p:nvPr>
        </p:nvSpPr>
        <p:spPr>
          <a:xfrm>
            <a:off x="5252252" y="2685168"/>
            <a:ext cx="1795757" cy="12006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Using non-thread-safe queue for thread data and thread memory</a:t>
            </a:r>
            <a:endParaRPr dirty="0"/>
          </a:p>
        </p:txBody>
      </p:sp>
      <p:sp>
        <p:nvSpPr>
          <p:cNvPr id="32" name="Google Shape;1257;p45">
            <a:extLst>
              <a:ext uri="{FF2B5EF4-FFF2-40B4-BE49-F238E27FC236}">
                <a16:creationId xmlns:a16="http://schemas.microsoft.com/office/drawing/2014/main" id="{8285EB20-4A62-4A3A-8CE0-453E6B34A7DA}"/>
              </a:ext>
            </a:extLst>
          </p:cNvPr>
          <p:cNvSpPr txBox="1">
            <a:spLocks/>
          </p:cNvSpPr>
          <p:nvPr/>
        </p:nvSpPr>
        <p:spPr>
          <a:xfrm>
            <a:off x="2035626" y="2634403"/>
            <a:ext cx="1881300" cy="111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US" dirty="0"/>
              <a:t>For allocating memory by user</a:t>
            </a:r>
          </a:p>
        </p:txBody>
      </p:sp>
      <p:sp>
        <p:nvSpPr>
          <p:cNvPr id="6" name="Google Shape;1257;p45">
            <a:extLst>
              <a:ext uri="{FF2B5EF4-FFF2-40B4-BE49-F238E27FC236}">
                <a16:creationId xmlns:a16="http://schemas.microsoft.com/office/drawing/2014/main" id="{6680587F-EC13-4FF8-BBC4-15F9E35A0B53}"/>
              </a:ext>
            </a:extLst>
          </p:cNvPr>
          <p:cNvSpPr txBox="1">
            <a:spLocks/>
          </p:cNvSpPr>
          <p:nvPr/>
        </p:nvSpPr>
        <p:spPr>
          <a:xfrm>
            <a:off x="3567501" y="2505610"/>
            <a:ext cx="1881300" cy="111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US" dirty="0"/>
              <a:t>For testing and debugging purposes</a:t>
            </a:r>
          </a:p>
        </p:txBody>
      </p:sp>
      <p:sp>
        <p:nvSpPr>
          <p:cNvPr id="1256" name="Google Shape;1256;p45"/>
          <p:cNvSpPr txBox="1">
            <a:spLocks noGrp="1"/>
          </p:cNvSpPr>
          <p:nvPr>
            <p:ph type="ctrTitle"/>
          </p:nvPr>
        </p:nvSpPr>
        <p:spPr>
          <a:xfrm>
            <a:off x="570673" y="2374541"/>
            <a:ext cx="1881301" cy="2621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atomic</a:t>
            </a:r>
            <a:endParaRPr dirty="0"/>
          </a:p>
        </p:txBody>
      </p:sp>
      <p:sp>
        <p:nvSpPr>
          <p:cNvPr id="84" name="Google Shape;1255;p45">
            <a:extLst>
              <a:ext uri="{FF2B5EF4-FFF2-40B4-BE49-F238E27FC236}">
                <a16:creationId xmlns:a16="http://schemas.microsoft.com/office/drawing/2014/main" id="{8FC055C5-9C0A-4980-83CF-47DDBF9C3E82}"/>
              </a:ext>
            </a:extLst>
          </p:cNvPr>
          <p:cNvSpPr txBox="1">
            <a:spLocks/>
          </p:cNvSpPr>
          <p:nvPr/>
        </p:nvSpPr>
        <p:spPr>
          <a:xfrm>
            <a:off x="2079349" y="1000734"/>
            <a:ext cx="18813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dirty="0"/>
              <a:t>memory</a:t>
            </a:r>
          </a:p>
        </p:txBody>
      </p:sp>
      <p:sp>
        <p:nvSpPr>
          <p:cNvPr id="85" name="Google Shape;1255;p45">
            <a:extLst>
              <a:ext uri="{FF2B5EF4-FFF2-40B4-BE49-F238E27FC236}">
                <a16:creationId xmlns:a16="http://schemas.microsoft.com/office/drawing/2014/main" id="{7B3508B6-2372-4CF2-9284-64A72F62C0F1}"/>
              </a:ext>
            </a:extLst>
          </p:cNvPr>
          <p:cNvSpPr txBox="1">
            <a:spLocks/>
          </p:cNvSpPr>
          <p:nvPr/>
        </p:nvSpPr>
        <p:spPr>
          <a:xfrm>
            <a:off x="3504471" y="2000368"/>
            <a:ext cx="18813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dirty="0"/>
              <a:t>iostream</a:t>
            </a:r>
          </a:p>
        </p:txBody>
      </p:sp>
      <p:sp>
        <p:nvSpPr>
          <p:cNvPr id="1255" name="Google Shape;1255;p45"/>
          <p:cNvSpPr txBox="1">
            <a:spLocks noGrp="1"/>
          </p:cNvSpPr>
          <p:nvPr>
            <p:ph type="ctrTitle" idx="2"/>
          </p:nvPr>
        </p:nvSpPr>
        <p:spPr>
          <a:xfrm>
            <a:off x="4943761" y="1010138"/>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queue</a:t>
            </a:r>
            <a:endParaRPr dirty="0"/>
          </a:p>
        </p:txBody>
      </p:sp>
      <p:grpSp>
        <p:nvGrpSpPr>
          <p:cNvPr id="52" name="Google Shape;10345;p59">
            <a:extLst>
              <a:ext uri="{FF2B5EF4-FFF2-40B4-BE49-F238E27FC236}">
                <a16:creationId xmlns:a16="http://schemas.microsoft.com/office/drawing/2014/main" id="{B7FA5DB0-E56C-4CD7-93DD-3EE5FD8C1A68}"/>
              </a:ext>
            </a:extLst>
          </p:cNvPr>
          <p:cNvGrpSpPr/>
          <p:nvPr/>
        </p:nvGrpSpPr>
        <p:grpSpPr>
          <a:xfrm>
            <a:off x="1164910" y="3978621"/>
            <a:ext cx="379489" cy="366046"/>
            <a:chOff x="1284212" y="1963766"/>
            <a:chExt cx="379489" cy="366046"/>
          </a:xfrm>
        </p:grpSpPr>
        <p:sp>
          <p:nvSpPr>
            <p:cNvPr id="53" name="Google Shape;10346;p59">
              <a:extLst>
                <a:ext uri="{FF2B5EF4-FFF2-40B4-BE49-F238E27FC236}">
                  <a16:creationId xmlns:a16="http://schemas.microsoft.com/office/drawing/2014/main" id="{9093CCCB-0617-49BE-93CD-106DDB2F5377}"/>
                </a:ext>
              </a:extLst>
            </p:cNvPr>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347;p59">
              <a:extLst>
                <a:ext uri="{FF2B5EF4-FFF2-40B4-BE49-F238E27FC236}">
                  <a16:creationId xmlns:a16="http://schemas.microsoft.com/office/drawing/2014/main" id="{035FE323-9624-442F-A8CC-48FAD6B36FAE}"/>
                </a:ext>
              </a:extLst>
            </p:cNvPr>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12075;p61">
            <a:extLst>
              <a:ext uri="{FF2B5EF4-FFF2-40B4-BE49-F238E27FC236}">
                <a16:creationId xmlns:a16="http://schemas.microsoft.com/office/drawing/2014/main" id="{8C9082CC-B233-4C89-9244-4A6798DD64B9}"/>
              </a:ext>
            </a:extLst>
          </p:cNvPr>
          <p:cNvGrpSpPr/>
          <p:nvPr/>
        </p:nvGrpSpPr>
        <p:grpSpPr>
          <a:xfrm>
            <a:off x="2852968" y="3978621"/>
            <a:ext cx="322914" cy="348543"/>
            <a:chOff x="2662884" y="1513044"/>
            <a:chExt cx="322914" cy="348543"/>
          </a:xfrm>
        </p:grpSpPr>
        <p:sp>
          <p:nvSpPr>
            <p:cNvPr id="56" name="Google Shape;12076;p61">
              <a:extLst>
                <a:ext uri="{FF2B5EF4-FFF2-40B4-BE49-F238E27FC236}">
                  <a16:creationId xmlns:a16="http://schemas.microsoft.com/office/drawing/2014/main" id="{8E09EA59-184A-4888-8B9A-261F4F57C3DF}"/>
                </a:ext>
              </a:extLst>
            </p:cNvPr>
            <p:cNvSpPr/>
            <p:nvPr/>
          </p:nvSpPr>
          <p:spPr>
            <a:xfrm>
              <a:off x="2662884" y="1513044"/>
              <a:ext cx="260663" cy="348543"/>
            </a:xfrm>
            <a:custGeom>
              <a:avLst/>
              <a:gdLst/>
              <a:ahLst/>
              <a:cxnLst/>
              <a:rect l="l" t="t" r="r" b="b"/>
              <a:pathLst>
                <a:path w="8228" h="11002" extrusionOk="0">
                  <a:moveTo>
                    <a:pt x="5692" y="0"/>
                  </a:moveTo>
                  <a:cubicBezTo>
                    <a:pt x="5597" y="0"/>
                    <a:pt x="5525" y="72"/>
                    <a:pt x="5525" y="167"/>
                  </a:cubicBezTo>
                  <a:cubicBezTo>
                    <a:pt x="5525" y="250"/>
                    <a:pt x="5597" y="322"/>
                    <a:pt x="5692" y="322"/>
                  </a:cubicBezTo>
                  <a:lnTo>
                    <a:pt x="7907" y="322"/>
                  </a:lnTo>
                  <a:lnTo>
                    <a:pt x="7907" y="10668"/>
                  </a:lnTo>
                  <a:lnTo>
                    <a:pt x="334" y="10668"/>
                  </a:lnTo>
                  <a:lnTo>
                    <a:pt x="334" y="9406"/>
                  </a:lnTo>
                  <a:cubicBezTo>
                    <a:pt x="334" y="9311"/>
                    <a:pt x="251" y="9240"/>
                    <a:pt x="167" y="9240"/>
                  </a:cubicBezTo>
                  <a:cubicBezTo>
                    <a:pt x="72" y="9240"/>
                    <a:pt x="1" y="9311"/>
                    <a:pt x="1" y="9406"/>
                  </a:cubicBezTo>
                  <a:lnTo>
                    <a:pt x="1" y="10835"/>
                  </a:lnTo>
                  <a:cubicBezTo>
                    <a:pt x="1" y="10918"/>
                    <a:pt x="72" y="11002"/>
                    <a:pt x="167" y="11002"/>
                  </a:cubicBezTo>
                  <a:lnTo>
                    <a:pt x="8049" y="11002"/>
                  </a:lnTo>
                  <a:cubicBezTo>
                    <a:pt x="8145" y="11002"/>
                    <a:pt x="8216" y="10918"/>
                    <a:pt x="8216" y="10835"/>
                  </a:cubicBezTo>
                  <a:lnTo>
                    <a:pt x="8216" y="179"/>
                  </a:lnTo>
                  <a:cubicBezTo>
                    <a:pt x="8228" y="60"/>
                    <a:pt x="8157" y="0"/>
                    <a:pt x="8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077;p61">
              <a:extLst>
                <a:ext uri="{FF2B5EF4-FFF2-40B4-BE49-F238E27FC236}">
                  <a16:creationId xmlns:a16="http://schemas.microsoft.com/office/drawing/2014/main" id="{65B96F39-4F13-4656-840F-95AF11701005}"/>
                </a:ext>
              </a:extLst>
            </p:cNvPr>
            <p:cNvSpPr/>
            <p:nvPr/>
          </p:nvSpPr>
          <p:spPr>
            <a:xfrm>
              <a:off x="2663264" y="1513044"/>
              <a:ext cx="165243" cy="282554"/>
            </a:xfrm>
            <a:custGeom>
              <a:avLst/>
              <a:gdLst/>
              <a:ahLst/>
              <a:cxnLst/>
              <a:rect l="l" t="t" r="r" b="b"/>
              <a:pathLst>
                <a:path w="5216" h="8919" extrusionOk="0">
                  <a:moveTo>
                    <a:pt x="2358" y="548"/>
                  </a:moveTo>
                  <a:lnTo>
                    <a:pt x="2358" y="2346"/>
                  </a:lnTo>
                  <a:lnTo>
                    <a:pt x="560" y="2346"/>
                  </a:lnTo>
                  <a:lnTo>
                    <a:pt x="2358" y="548"/>
                  </a:lnTo>
                  <a:close/>
                  <a:moveTo>
                    <a:pt x="2537" y="0"/>
                  </a:moveTo>
                  <a:cubicBezTo>
                    <a:pt x="2418" y="0"/>
                    <a:pt x="2299" y="167"/>
                    <a:pt x="2227" y="238"/>
                  </a:cubicBezTo>
                  <a:lnTo>
                    <a:pt x="108" y="2346"/>
                  </a:lnTo>
                  <a:cubicBezTo>
                    <a:pt x="60" y="2393"/>
                    <a:pt x="1" y="2441"/>
                    <a:pt x="1" y="2513"/>
                  </a:cubicBezTo>
                  <a:lnTo>
                    <a:pt x="1" y="8751"/>
                  </a:lnTo>
                  <a:cubicBezTo>
                    <a:pt x="1" y="8835"/>
                    <a:pt x="72" y="8918"/>
                    <a:pt x="167" y="8918"/>
                  </a:cubicBezTo>
                  <a:cubicBezTo>
                    <a:pt x="263" y="8918"/>
                    <a:pt x="334" y="8835"/>
                    <a:pt x="334" y="8751"/>
                  </a:cubicBezTo>
                  <a:lnTo>
                    <a:pt x="334" y="2667"/>
                  </a:lnTo>
                  <a:lnTo>
                    <a:pt x="2525" y="2667"/>
                  </a:lnTo>
                  <a:cubicBezTo>
                    <a:pt x="2608" y="2667"/>
                    <a:pt x="2680" y="2584"/>
                    <a:pt x="2680" y="2501"/>
                  </a:cubicBezTo>
                  <a:lnTo>
                    <a:pt x="2680" y="310"/>
                  </a:lnTo>
                  <a:lnTo>
                    <a:pt x="5049" y="310"/>
                  </a:lnTo>
                  <a:cubicBezTo>
                    <a:pt x="5144" y="310"/>
                    <a:pt x="5216" y="238"/>
                    <a:pt x="5216" y="143"/>
                  </a:cubicBezTo>
                  <a:cubicBezTo>
                    <a:pt x="5216" y="60"/>
                    <a:pt x="5132" y="0"/>
                    <a:pt x="5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078;p61">
              <a:extLst>
                <a:ext uri="{FF2B5EF4-FFF2-40B4-BE49-F238E27FC236}">
                  <a16:creationId xmlns:a16="http://schemas.microsoft.com/office/drawing/2014/main" id="{0F7F5E29-8491-4482-A515-D543CED5BC1F}"/>
                </a:ext>
              </a:extLst>
            </p:cNvPr>
            <p:cNvSpPr/>
            <p:nvPr/>
          </p:nvSpPr>
          <p:spPr>
            <a:xfrm>
              <a:off x="2717596" y="1747634"/>
              <a:ext cx="152412" cy="10613"/>
            </a:xfrm>
            <a:custGeom>
              <a:avLst/>
              <a:gdLst/>
              <a:ahLst/>
              <a:cxnLst/>
              <a:rect l="l" t="t" r="r" b="b"/>
              <a:pathLst>
                <a:path w="4811" h="335" extrusionOk="0">
                  <a:moveTo>
                    <a:pt x="167" y="1"/>
                  </a:moveTo>
                  <a:cubicBezTo>
                    <a:pt x="72" y="1"/>
                    <a:pt x="0" y="84"/>
                    <a:pt x="0" y="168"/>
                  </a:cubicBezTo>
                  <a:cubicBezTo>
                    <a:pt x="0" y="263"/>
                    <a:pt x="72" y="334"/>
                    <a:pt x="167" y="334"/>
                  </a:cubicBezTo>
                  <a:lnTo>
                    <a:pt x="4644" y="334"/>
                  </a:lnTo>
                  <a:cubicBezTo>
                    <a:pt x="4739" y="334"/>
                    <a:pt x="4810" y="263"/>
                    <a:pt x="4810" y="168"/>
                  </a:cubicBezTo>
                  <a:cubicBezTo>
                    <a:pt x="4798" y="84"/>
                    <a:pt x="4739"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079;p61">
              <a:extLst>
                <a:ext uri="{FF2B5EF4-FFF2-40B4-BE49-F238E27FC236}">
                  <a16:creationId xmlns:a16="http://schemas.microsoft.com/office/drawing/2014/main" id="{1A325CC1-227E-40C4-8532-29EB2AFC2DA7}"/>
                </a:ext>
              </a:extLst>
            </p:cNvPr>
            <p:cNvSpPr/>
            <p:nvPr/>
          </p:nvSpPr>
          <p:spPr>
            <a:xfrm>
              <a:off x="2788876" y="1809886"/>
              <a:ext cx="81132" cy="10581"/>
            </a:xfrm>
            <a:custGeom>
              <a:avLst/>
              <a:gdLst/>
              <a:ahLst/>
              <a:cxnLst/>
              <a:rect l="l" t="t" r="r" b="b"/>
              <a:pathLst>
                <a:path w="2561" h="334" extrusionOk="0">
                  <a:moveTo>
                    <a:pt x="167" y="1"/>
                  </a:moveTo>
                  <a:cubicBezTo>
                    <a:pt x="72" y="1"/>
                    <a:pt x="0" y="84"/>
                    <a:pt x="0" y="167"/>
                  </a:cubicBezTo>
                  <a:cubicBezTo>
                    <a:pt x="0" y="262"/>
                    <a:pt x="72" y="334"/>
                    <a:pt x="167" y="334"/>
                  </a:cubicBezTo>
                  <a:lnTo>
                    <a:pt x="2394" y="334"/>
                  </a:lnTo>
                  <a:cubicBezTo>
                    <a:pt x="2489" y="334"/>
                    <a:pt x="2560" y="262"/>
                    <a:pt x="2560" y="167"/>
                  </a:cubicBezTo>
                  <a:cubicBezTo>
                    <a:pt x="2560" y="84"/>
                    <a:pt x="2489" y="1"/>
                    <a:pt x="23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080;p61">
              <a:extLst>
                <a:ext uri="{FF2B5EF4-FFF2-40B4-BE49-F238E27FC236}">
                  <a16:creationId xmlns:a16="http://schemas.microsoft.com/office/drawing/2014/main" id="{9451CA81-D89A-4AA8-BD4F-C9D9A198E4C5}"/>
                </a:ext>
              </a:extLst>
            </p:cNvPr>
            <p:cNvSpPr/>
            <p:nvPr/>
          </p:nvSpPr>
          <p:spPr>
            <a:xfrm>
              <a:off x="2717596" y="1722385"/>
              <a:ext cx="152412" cy="10201"/>
            </a:xfrm>
            <a:custGeom>
              <a:avLst/>
              <a:gdLst/>
              <a:ahLst/>
              <a:cxnLst/>
              <a:rect l="l" t="t" r="r" b="b"/>
              <a:pathLst>
                <a:path w="4811" h="322" extrusionOk="0">
                  <a:moveTo>
                    <a:pt x="167" y="0"/>
                  </a:moveTo>
                  <a:cubicBezTo>
                    <a:pt x="72" y="0"/>
                    <a:pt x="0" y="72"/>
                    <a:pt x="0" y="167"/>
                  </a:cubicBezTo>
                  <a:cubicBezTo>
                    <a:pt x="0" y="250"/>
                    <a:pt x="72" y="322"/>
                    <a:pt x="167" y="322"/>
                  </a:cubicBezTo>
                  <a:lnTo>
                    <a:pt x="4644" y="322"/>
                  </a:lnTo>
                  <a:cubicBezTo>
                    <a:pt x="4739" y="322"/>
                    <a:pt x="4810" y="250"/>
                    <a:pt x="4810" y="167"/>
                  </a:cubicBezTo>
                  <a:cubicBezTo>
                    <a:pt x="4798" y="60"/>
                    <a:pt x="4739"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081;p61">
              <a:extLst>
                <a:ext uri="{FF2B5EF4-FFF2-40B4-BE49-F238E27FC236}">
                  <a16:creationId xmlns:a16="http://schemas.microsoft.com/office/drawing/2014/main" id="{27582E06-B0FB-4F10-B6F5-77A27E430632}"/>
                </a:ext>
              </a:extLst>
            </p:cNvPr>
            <p:cNvSpPr/>
            <p:nvPr/>
          </p:nvSpPr>
          <p:spPr>
            <a:xfrm>
              <a:off x="2717596" y="1696344"/>
              <a:ext cx="152412" cy="10613"/>
            </a:xfrm>
            <a:custGeom>
              <a:avLst/>
              <a:gdLst/>
              <a:ahLst/>
              <a:cxnLst/>
              <a:rect l="l" t="t" r="r" b="b"/>
              <a:pathLst>
                <a:path w="4811" h="335" extrusionOk="0">
                  <a:moveTo>
                    <a:pt x="167" y="1"/>
                  </a:moveTo>
                  <a:cubicBezTo>
                    <a:pt x="72" y="1"/>
                    <a:pt x="0" y="72"/>
                    <a:pt x="0" y="167"/>
                  </a:cubicBezTo>
                  <a:cubicBezTo>
                    <a:pt x="0" y="251"/>
                    <a:pt x="72" y="334"/>
                    <a:pt x="167" y="334"/>
                  </a:cubicBezTo>
                  <a:lnTo>
                    <a:pt x="4644" y="334"/>
                  </a:lnTo>
                  <a:cubicBezTo>
                    <a:pt x="4739" y="334"/>
                    <a:pt x="4810" y="251"/>
                    <a:pt x="4810" y="167"/>
                  </a:cubicBezTo>
                  <a:cubicBezTo>
                    <a:pt x="4798" y="72"/>
                    <a:pt x="4739"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082;p61">
              <a:extLst>
                <a:ext uri="{FF2B5EF4-FFF2-40B4-BE49-F238E27FC236}">
                  <a16:creationId xmlns:a16="http://schemas.microsoft.com/office/drawing/2014/main" id="{5DC11DEB-E792-412B-929E-C87B2C89B853}"/>
                </a:ext>
              </a:extLst>
            </p:cNvPr>
            <p:cNvSpPr/>
            <p:nvPr/>
          </p:nvSpPr>
          <p:spPr>
            <a:xfrm>
              <a:off x="2717596" y="1670335"/>
              <a:ext cx="152412" cy="10581"/>
            </a:xfrm>
            <a:custGeom>
              <a:avLst/>
              <a:gdLst/>
              <a:ahLst/>
              <a:cxnLst/>
              <a:rect l="l" t="t" r="r" b="b"/>
              <a:pathLst>
                <a:path w="4811" h="334" extrusionOk="0">
                  <a:moveTo>
                    <a:pt x="167" y="0"/>
                  </a:moveTo>
                  <a:cubicBezTo>
                    <a:pt x="72" y="0"/>
                    <a:pt x="0" y="84"/>
                    <a:pt x="0" y="167"/>
                  </a:cubicBezTo>
                  <a:cubicBezTo>
                    <a:pt x="0" y="262"/>
                    <a:pt x="72" y="334"/>
                    <a:pt x="167" y="334"/>
                  </a:cubicBezTo>
                  <a:lnTo>
                    <a:pt x="4644" y="334"/>
                  </a:lnTo>
                  <a:cubicBezTo>
                    <a:pt x="4739" y="334"/>
                    <a:pt x="4810" y="262"/>
                    <a:pt x="4810" y="167"/>
                  </a:cubicBezTo>
                  <a:cubicBezTo>
                    <a:pt x="4810" y="84"/>
                    <a:pt x="4739"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083;p61">
              <a:extLst>
                <a:ext uri="{FF2B5EF4-FFF2-40B4-BE49-F238E27FC236}">
                  <a16:creationId xmlns:a16="http://schemas.microsoft.com/office/drawing/2014/main" id="{5F6BED2D-6645-4286-A5C2-95BF5AF5C4DD}"/>
                </a:ext>
              </a:extLst>
            </p:cNvPr>
            <p:cNvSpPr/>
            <p:nvPr/>
          </p:nvSpPr>
          <p:spPr>
            <a:xfrm>
              <a:off x="2778326" y="1594145"/>
              <a:ext cx="31332" cy="61111"/>
            </a:xfrm>
            <a:custGeom>
              <a:avLst/>
              <a:gdLst/>
              <a:ahLst/>
              <a:cxnLst/>
              <a:rect l="l" t="t" r="r" b="b"/>
              <a:pathLst>
                <a:path w="989" h="1929" extrusionOk="0">
                  <a:moveTo>
                    <a:pt x="179" y="0"/>
                  </a:moveTo>
                  <a:cubicBezTo>
                    <a:pt x="95" y="0"/>
                    <a:pt x="12" y="72"/>
                    <a:pt x="12" y="167"/>
                  </a:cubicBezTo>
                  <a:cubicBezTo>
                    <a:pt x="12" y="250"/>
                    <a:pt x="95" y="322"/>
                    <a:pt x="179" y="322"/>
                  </a:cubicBezTo>
                  <a:lnTo>
                    <a:pt x="333" y="322"/>
                  </a:lnTo>
                  <a:lnTo>
                    <a:pt x="333" y="1607"/>
                  </a:lnTo>
                  <a:lnTo>
                    <a:pt x="167" y="1607"/>
                  </a:lnTo>
                  <a:cubicBezTo>
                    <a:pt x="72" y="1607"/>
                    <a:pt x="0" y="1679"/>
                    <a:pt x="0" y="1774"/>
                  </a:cubicBezTo>
                  <a:cubicBezTo>
                    <a:pt x="0" y="1858"/>
                    <a:pt x="72" y="1929"/>
                    <a:pt x="167" y="1929"/>
                  </a:cubicBezTo>
                  <a:lnTo>
                    <a:pt x="822" y="1929"/>
                  </a:lnTo>
                  <a:cubicBezTo>
                    <a:pt x="905" y="1929"/>
                    <a:pt x="988" y="1858"/>
                    <a:pt x="988" y="1774"/>
                  </a:cubicBezTo>
                  <a:cubicBezTo>
                    <a:pt x="976" y="1679"/>
                    <a:pt x="893" y="1607"/>
                    <a:pt x="810" y="1607"/>
                  </a:cubicBezTo>
                  <a:lnTo>
                    <a:pt x="643" y="1607"/>
                  </a:lnTo>
                  <a:lnTo>
                    <a:pt x="643" y="167"/>
                  </a:lnTo>
                  <a:cubicBezTo>
                    <a:pt x="643" y="72"/>
                    <a:pt x="572" y="0"/>
                    <a:pt x="4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084;p61">
              <a:extLst>
                <a:ext uri="{FF2B5EF4-FFF2-40B4-BE49-F238E27FC236}">
                  <a16:creationId xmlns:a16="http://schemas.microsoft.com/office/drawing/2014/main" id="{E72B7851-FB40-4646-865A-1D0291EF5779}"/>
                </a:ext>
              </a:extLst>
            </p:cNvPr>
            <p:cNvSpPr/>
            <p:nvPr/>
          </p:nvSpPr>
          <p:spPr>
            <a:xfrm>
              <a:off x="2782476" y="1575263"/>
              <a:ext cx="16220" cy="15872"/>
            </a:xfrm>
            <a:custGeom>
              <a:avLst/>
              <a:gdLst/>
              <a:ahLst/>
              <a:cxnLst/>
              <a:rect l="l" t="t" r="r" b="b"/>
              <a:pathLst>
                <a:path w="512" h="501" extrusionOk="0">
                  <a:moveTo>
                    <a:pt x="262" y="1"/>
                  </a:moveTo>
                  <a:cubicBezTo>
                    <a:pt x="131" y="1"/>
                    <a:pt x="0" y="120"/>
                    <a:pt x="0" y="251"/>
                  </a:cubicBezTo>
                  <a:cubicBezTo>
                    <a:pt x="0" y="382"/>
                    <a:pt x="119" y="501"/>
                    <a:pt x="262" y="501"/>
                  </a:cubicBezTo>
                  <a:cubicBezTo>
                    <a:pt x="393" y="501"/>
                    <a:pt x="512" y="382"/>
                    <a:pt x="512" y="251"/>
                  </a:cubicBezTo>
                  <a:cubicBezTo>
                    <a:pt x="512" y="120"/>
                    <a:pt x="39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085;p61">
              <a:extLst>
                <a:ext uri="{FF2B5EF4-FFF2-40B4-BE49-F238E27FC236}">
                  <a16:creationId xmlns:a16="http://schemas.microsoft.com/office/drawing/2014/main" id="{65260EDF-4802-4A7F-9C7F-518E19BA1DE5}"/>
                </a:ext>
              </a:extLst>
            </p:cNvPr>
            <p:cNvSpPr/>
            <p:nvPr/>
          </p:nvSpPr>
          <p:spPr>
            <a:xfrm>
              <a:off x="2943537" y="1513044"/>
              <a:ext cx="42261" cy="347783"/>
            </a:xfrm>
            <a:custGeom>
              <a:avLst/>
              <a:gdLst/>
              <a:ahLst/>
              <a:cxnLst/>
              <a:rect l="l" t="t" r="r" b="b"/>
              <a:pathLst>
                <a:path w="1334" h="10978" extrusionOk="0">
                  <a:moveTo>
                    <a:pt x="667" y="310"/>
                  </a:moveTo>
                  <a:cubicBezTo>
                    <a:pt x="857" y="310"/>
                    <a:pt x="1012" y="477"/>
                    <a:pt x="1012" y="655"/>
                  </a:cubicBezTo>
                  <a:lnTo>
                    <a:pt x="1012" y="1477"/>
                  </a:lnTo>
                  <a:lnTo>
                    <a:pt x="321" y="1477"/>
                  </a:lnTo>
                  <a:lnTo>
                    <a:pt x="321" y="655"/>
                  </a:lnTo>
                  <a:cubicBezTo>
                    <a:pt x="321" y="465"/>
                    <a:pt x="488" y="310"/>
                    <a:pt x="667" y="310"/>
                  </a:cubicBezTo>
                  <a:close/>
                  <a:moveTo>
                    <a:pt x="1024" y="1798"/>
                  </a:moveTo>
                  <a:lnTo>
                    <a:pt x="1024" y="2453"/>
                  </a:lnTo>
                  <a:lnTo>
                    <a:pt x="321" y="2453"/>
                  </a:lnTo>
                  <a:lnTo>
                    <a:pt x="321" y="1798"/>
                  </a:lnTo>
                  <a:close/>
                  <a:moveTo>
                    <a:pt x="964" y="9597"/>
                  </a:moveTo>
                  <a:lnTo>
                    <a:pt x="833" y="10525"/>
                  </a:lnTo>
                  <a:cubicBezTo>
                    <a:pt x="810" y="10597"/>
                    <a:pt x="750" y="10656"/>
                    <a:pt x="679" y="10656"/>
                  </a:cubicBezTo>
                  <a:cubicBezTo>
                    <a:pt x="607" y="10656"/>
                    <a:pt x="536" y="10597"/>
                    <a:pt x="536" y="10525"/>
                  </a:cubicBezTo>
                  <a:lnTo>
                    <a:pt x="417" y="9597"/>
                  </a:lnTo>
                  <a:close/>
                  <a:moveTo>
                    <a:pt x="667" y="0"/>
                  </a:moveTo>
                  <a:cubicBezTo>
                    <a:pt x="298" y="0"/>
                    <a:pt x="0" y="298"/>
                    <a:pt x="0" y="667"/>
                  </a:cubicBezTo>
                  <a:lnTo>
                    <a:pt x="0" y="1631"/>
                  </a:lnTo>
                  <a:lnTo>
                    <a:pt x="0" y="2822"/>
                  </a:lnTo>
                  <a:lnTo>
                    <a:pt x="0" y="4810"/>
                  </a:lnTo>
                  <a:cubicBezTo>
                    <a:pt x="0" y="4894"/>
                    <a:pt x="71" y="4965"/>
                    <a:pt x="167" y="4965"/>
                  </a:cubicBezTo>
                  <a:cubicBezTo>
                    <a:pt x="250" y="4965"/>
                    <a:pt x="321" y="4894"/>
                    <a:pt x="321" y="4810"/>
                  </a:cubicBezTo>
                  <a:lnTo>
                    <a:pt x="321" y="2763"/>
                  </a:lnTo>
                  <a:lnTo>
                    <a:pt x="1024" y="2763"/>
                  </a:lnTo>
                  <a:lnTo>
                    <a:pt x="1024" y="9275"/>
                  </a:lnTo>
                  <a:lnTo>
                    <a:pt x="321" y="9275"/>
                  </a:lnTo>
                  <a:lnTo>
                    <a:pt x="321" y="5430"/>
                  </a:lnTo>
                  <a:cubicBezTo>
                    <a:pt x="321" y="5346"/>
                    <a:pt x="250" y="5263"/>
                    <a:pt x="167" y="5263"/>
                  </a:cubicBezTo>
                  <a:cubicBezTo>
                    <a:pt x="71" y="5263"/>
                    <a:pt x="0" y="5346"/>
                    <a:pt x="0" y="5430"/>
                  </a:cubicBezTo>
                  <a:lnTo>
                    <a:pt x="0" y="9430"/>
                  </a:lnTo>
                  <a:cubicBezTo>
                    <a:pt x="0" y="9490"/>
                    <a:pt x="24" y="9537"/>
                    <a:pt x="60" y="9561"/>
                  </a:cubicBezTo>
                  <a:lnTo>
                    <a:pt x="191" y="10561"/>
                  </a:lnTo>
                  <a:cubicBezTo>
                    <a:pt x="226" y="10799"/>
                    <a:pt x="429" y="10978"/>
                    <a:pt x="667" y="10978"/>
                  </a:cubicBezTo>
                  <a:cubicBezTo>
                    <a:pt x="905" y="10978"/>
                    <a:pt x="1119" y="10799"/>
                    <a:pt x="1143" y="10561"/>
                  </a:cubicBezTo>
                  <a:lnTo>
                    <a:pt x="1274" y="9561"/>
                  </a:lnTo>
                  <a:cubicBezTo>
                    <a:pt x="1322" y="9537"/>
                    <a:pt x="1334" y="9490"/>
                    <a:pt x="1334" y="9430"/>
                  </a:cubicBezTo>
                  <a:lnTo>
                    <a:pt x="1334" y="2822"/>
                  </a:lnTo>
                  <a:lnTo>
                    <a:pt x="1334" y="1631"/>
                  </a:lnTo>
                  <a:lnTo>
                    <a:pt x="1334" y="667"/>
                  </a:lnTo>
                  <a:cubicBezTo>
                    <a:pt x="1334" y="298"/>
                    <a:pt x="1036"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10356;p59">
            <a:extLst>
              <a:ext uri="{FF2B5EF4-FFF2-40B4-BE49-F238E27FC236}">
                <a16:creationId xmlns:a16="http://schemas.microsoft.com/office/drawing/2014/main" id="{D75DB0AF-A05B-4AF9-BE9D-F3CEF07176B2}"/>
              </a:ext>
            </a:extLst>
          </p:cNvPr>
          <p:cNvGrpSpPr/>
          <p:nvPr/>
        </p:nvGrpSpPr>
        <p:grpSpPr>
          <a:xfrm>
            <a:off x="4292446" y="3974591"/>
            <a:ext cx="399812" cy="306477"/>
            <a:chOff x="2567841" y="1994124"/>
            <a:chExt cx="399812" cy="306477"/>
          </a:xfrm>
        </p:grpSpPr>
        <p:sp>
          <p:nvSpPr>
            <p:cNvPr id="67" name="Google Shape;10357;p59">
              <a:extLst>
                <a:ext uri="{FF2B5EF4-FFF2-40B4-BE49-F238E27FC236}">
                  <a16:creationId xmlns:a16="http://schemas.microsoft.com/office/drawing/2014/main" id="{FF38E8ED-779F-42FC-85A1-B1FEFB1F0D00}"/>
                </a:ext>
              </a:extLst>
            </p:cNvPr>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358;p59">
              <a:extLst>
                <a:ext uri="{FF2B5EF4-FFF2-40B4-BE49-F238E27FC236}">
                  <a16:creationId xmlns:a16="http://schemas.microsoft.com/office/drawing/2014/main" id="{CB3711AB-3D95-456E-B6E2-9B3EE0B9883C}"/>
                </a:ext>
              </a:extLst>
            </p:cNvPr>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0359;p59">
              <a:extLst>
                <a:ext uri="{FF2B5EF4-FFF2-40B4-BE49-F238E27FC236}">
                  <a16:creationId xmlns:a16="http://schemas.microsoft.com/office/drawing/2014/main" id="{CECCBB45-EE5A-4399-A769-9DD4AF3DE4B7}"/>
                </a:ext>
              </a:extLst>
            </p:cNvPr>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12692;p62">
            <a:extLst>
              <a:ext uri="{FF2B5EF4-FFF2-40B4-BE49-F238E27FC236}">
                <a16:creationId xmlns:a16="http://schemas.microsoft.com/office/drawing/2014/main" id="{7E447DA4-A6ED-4CE6-91B7-06798C308302}"/>
              </a:ext>
            </a:extLst>
          </p:cNvPr>
          <p:cNvGrpSpPr/>
          <p:nvPr/>
        </p:nvGrpSpPr>
        <p:grpSpPr>
          <a:xfrm>
            <a:off x="5807854" y="3997718"/>
            <a:ext cx="306759" cy="351445"/>
            <a:chOff x="859262" y="3353920"/>
            <a:chExt cx="306759" cy="351445"/>
          </a:xfrm>
        </p:grpSpPr>
        <p:sp>
          <p:nvSpPr>
            <p:cNvPr id="71" name="Google Shape;12693;p62">
              <a:extLst>
                <a:ext uri="{FF2B5EF4-FFF2-40B4-BE49-F238E27FC236}">
                  <a16:creationId xmlns:a16="http://schemas.microsoft.com/office/drawing/2014/main" id="{C1BA9129-2455-418D-B7CD-79D45978E95C}"/>
                </a:ext>
              </a:extLst>
            </p:cNvPr>
            <p:cNvSpPr/>
            <p:nvPr/>
          </p:nvSpPr>
          <p:spPr>
            <a:xfrm>
              <a:off x="859262" y="3415718"/>
              <a:ext cx="132563" cy="205937"/>
            </a:xfrm>
            <a:custGeom>
              <a:avLst/>
              <a:gdLst/>
              <a:ahLst/>
              <a:cxnLst/>
              <a:rect l="l" t="t" r="r" b="b"/>
              <a:pathLst>
                <a:path w="4168" h="6475" extrusionOk="0">
                  <a:moveTo>
                    <a:pt x="1444" y="0"/>
                  </a:moveTo>
                  <a:cubicBezTo>
                    <a:pt x="1418" y="0"/>
                    <a:pt x="1392" y="7"/>
                    <a:pt x="1369" y="22"/>
                  </a:cubicBezTo>
                  <a:lnTo>
                    <a:pt x="262" y="665"/>
                  </a:lnTo>
                  <a:cubicBezTo>
                    <a:pt x="0" y="808"/>
                    <a:pt x="0" y="1200"/>
                    <a:pt x="262" y="1367"/>
                  </a:cubicBezTo>
                  <a:lnTo>
                    <a:pt x="1143" y="1867"/>
                  </a:lnTo>
                  <a:lnTo>
                    <a:pt x="429" y="2284"/>
                  </a:lnTo>
                  <a:cubicBezTo>
                    <a:pt x="83" y="2474"/>
                    <a:pt x="83" y="2974"/>
                    <a:pt x="429" y="3165"/>
                  </a:cubicBezTo>
                  <a:lnTo>
                    <a:pt x="1167" y="3594"/>
                  </a:lnTo>
                  <a:lnTo>
                    <a:pt x="417" y="4022"/>
                  </a:lnTo>
                  <a:cubicBezTo>
                    <a:pt x="71" y="4225"/>
                    <a:pt x="71" y="4713"/>
                    <a:pt x="417" y="4903"/>
                  </a:cubicBezTo>
                  <a:lnTo>
                    <a:pt x="1155" y="5332"/>
                  </a:lnTo>
                  <a:lnTo>
                    <a:pt x="917" y="5463"/>
                  </a:lnTo>
                  <a:cubicBezTo>
                    <a:pt x="774" y="5558"/>
                    <a:pt x="833" y="5784"/>
                    <a:pt x="1012" y="5784"/>
                  </a:cubicBezTo>
                  <a:cubicBezTo>
                    <a:pt x="1084" y="5784"/>
                    <a:pt x="1095" y="5749"/>
                    <a:pt x="1488" y="5522"/>
                  </a:cubicBezTo>
                  <a:lnTo>
                    <a:pt x="3119" y="6463"/>
                  </a:lnTo>
                  <a:cubicBezTo>
                    <a:pt x="3155" y="6475"/>
                    <a:pt x="3179" y="6475"/>
                    <a:pt x="3191" y="6475"/>
                  </a:cubicBezTo>
                  <a:cubicBezTo>
                    <a:pt x="3250" y="6475"/>
                    <a:pt x="3310" y="6451"/>
                    <a:pt x="3346" y="6392"/>
                  </a:cubicBezTo>
                  <a:cubicBezTo>
                    <a:pt x="3393" y="6320"/>
                    <a:pt x="3358" y="6213"/>
                    <a:pt x="3286" y="6165"/>
                  </a:cubicBezTo>
                  <a:cubicBezTo>
                    <a:pt x="2643" y="5796"/>
                    <a:pt x="1226" y="4987"/>
                    <a:pt x="560" y="4618"/>
                  </a:cubicBezTo>
                  <a:cubicBezTo>
                    <a:pt x="441" y="4546"/>
                    <a:pt x="441" y="4368"/>
                    <a:pt x="560" y="4308"/>
                  </a:cubicBezTo>
                  <a:lnTo>
                    <a:pt x="1476" y="3772"/>
                  </a:lnTo>
                  <a:cubicBezTo>
                    <a:pt x="1498" y="3782"/>
                    <a:pt x="1520" y="3786"/>
                    <a:pt x="1541" y="3786"/>
                  </a:cubicBezTo>
                  <a:cubicBezTo>
                    <a:pt x="1627" y="3786"/>
                    <a:pt x="1705" y="3717"/>
                    <a:pt x="1715" y="3641"/>
                  </a:cubicBezTo>
                  <a:cubicBezTo>
                    <a:pt x="1715" y="3582"/>
                    <a:pt x="1691" y="3522"/>
                    <a:pt x="1631" y="3486"/>
                  </a:cubicBezTo>
                  <a:lnTo>
                    <a:pt x="1476" y="3403"/>
                  </a:lnTo>
                  <a:lnTo>
                    <a:pt x="560" y="2879"/>
                  </a:lnTo>
                  <a:cubicBezTo>
                    <a:pt x="441" y="2808"/>
                    <a:pt x="441" y="2629"/>
                    <a:pt x="560" y="2570"/>
                  </a:cubicBezTo>
                  <a:lnTo>
                    <a:pt x="1441" y="2058"/>
                  </a:lnTo>
                  <a:lnTo>
                    <a:pt x="3870" y="3439"/>
                  </a:lnTo>
                  <a:cubicBezTo>
                    <a:pt x="3893" y="3463"/>
                    <a:pt x="3929" y="3463"/>
                    <a:pt x="3941" y="3463"/>
                  </a:cubicBezTo>
                  <a:cubicBezTo>
                    <a:pt x="4001" y="3463"/>
                    <a:pt x="4060" y="3427"/>
                    <a:pt x="4084" y="3367"/>
                  </a:cubicBezTo>
                  <a:cubicBezTo>
                    <a:pt x="4167" y="3296"/>
                    <a:pt x="4132" y="3189"/>
                    <a:pt x="4060" y="3153"/>
                  </a:cubicBezTo>
                  <a:cubicBezTo>
                    <a:pt x="1262" y="1558"/>
                    <a:pt x="3215" y="2653"/>
                    <a:pt x="429" y="1069"/>
                  </a:cubicBezTo>
                  <a:cubicBezTo>
                    <a:pt x="381" y="1034"/>
                    <a:pt x="381" y="962"/>
                    <a:pt x="429" y="950"/>
                  </a:cubicBezTo>
                  <a:lnTo>
                    <a:pt x="1524" y="307"/>
                  </a:lnTo>
                  <a:cubicBezTo>
                    <a:pt x="1607" y="260"/>
                    <a:pt x="1631" y="153"/>
                    <a:pt x="1584" y="81"/>
                  </a:cubicBezTo>
                  <a:cubicBezTo>
                    <a:pt x="1559" y="32"/>
                    <a:pt x="1501" y="0"/>
                    <a:pt x="14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694;p62">
              <a:extLst>
                <a:ext uri="{FF2B5EF4-FFF2-40B4-BE49-F238E27FC236}">
                  <a16:creationId xmlns:a16="http://schemas.microsoft.com/office/drawing/2014/main" id="{41D5E7BF-DF27-4771-9D9C-3D4788D76361}"/>
                </a:ext>
              </a:extLst>
            </p:cNvPr>
            <p:cNvSpPr/>
            <p:nvPr/>
          </p:nvSpPr>
          <p:spPr>
            <a:xfrm>
              <a:off x="916415" y="3353920"/>
              <a:ext cx="178013" cy="62147"/>
            </a:xfrm>
            <a:custGeom>
              <a:avLst/>
              <a:gdLst/>
              <a:ahLst/>
              <a:cxnLst/>
              <a:rect l="l" t="t" r="r" b="b"/>
              <a:pathLst>
                <a:path w="5597" h="1954" extrusionOk="0">
                  <a:moveTo>
                    <a:pt x="3061" y="0"/>
                  </a:moveTo>
                  <a:cubicBezTo>
                    <a:pt x="2891" y="0"/>
                    <a:pt x="2929" y="33"/>
                    <a:pt x="144" y="1631"/>
                  </a:cubicBezTo>
                  <a:cubicBezTo>
                    <a:pt x="1" y="1727"/>
                    <a:pt x="60" y="1953"/>
                    <a:pt x="239" y="1953"/>
                  </a:cubicBezTo>
                  <a:cubicBezTo>
                    <a:pt x="245" y="1953"/>
                    <a:pt x="249" y="1953"/>
                    <a:pt x="254" y="1953"/>
                  </a:cubicBezTo>
                  <a:cubicBezTo>
                    <a:pt x="317" y="1953"/>
                    <a:pt x="372" y="1901"/>
                    <a:pt x="3049" y="357"/>
                  </a:cubicBezTo>
                  <a:cubicBezTo>
                    <a:pt x="3060" y="350"/>
                    <a:pt x="3067" y="344"/>
                    <a:pt x="3080" y="344"/>
                  </a:cubicBezTo>
                  <a:cubicBezTo>
                    <a:pt x="3151" y="344"/>
                    <a:pt x="3392" y="523"/>
                    <a:pt x="5347" y="1631"/>
                  </a:cubicBezTo>
                  <a:cubicBezTo>
                    <a:pt x="5372" y="1648"/>
                    <a:pt x="5402" y="1656"/>
                    <a:pt x="5431" y="1656"/>
                  </a:cubicBezTo>
                  <a:cubicBezTo>
                    <a:pt x="5485" y="1656"/>
                    <a:pt x="5538" y="1630"/>
                    <a:pt x="5561" y="1584"/>
                  </a:cubicBezTo>
                  <a:cubicBezTo>
                    <a:pt x="5597" y="1488"/>
                    <a:pt x="5561" y="1381"/>
                    <a:pt x="5490" y="1334"/>
                  </a:cubicBezTo>
                  <a:cubicBezTo>
                    <a:pt x="3216" y="48"/>
                    <a:pt x="3263" y="0"/>
                    <a:pt x="3085" y="0"/>
                  </a:cubicBezTo>
                  <a:cubicBezTo>
                    <a:pt x="3076" y="0"/>
                    <a:pt x="3069" y="0"/>
                    <a:pt x="30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695;p62">
              <a:extLst>
                <a:ext uri="{FF2B5EF4-FFF2-40B4-BE49-F238E27FC236}">
                  <a16:creationId xmlns:a16="http://schemas.microsoft.com/office/drawing/2014/main" id="{262F5588-21C7-463C-9876-B3ED4F13C886}"/>
                </a:ext>
              </a:extLst>
            </p:cNvPr>
            <p:cNvSpPr/>
            <p:nvPr/>
          </p:nvSpPr>
          <p:spPr>
            <a:xfrm>
              <a:off x="920582" y="3405858"/>
              <a:ext cx="245439" cy="243817"/>
            </a:xfrm>
            <a:custGeom>
              <a:avLst/>
              <a:gdLst/>
              <a:ahLst/>
              <a:cxnLst/>
              <a:rect l="l" t="t" r="r" b="b"/>
              <a:pathLst>
                <a:path w="7717" h="7666" extrusionOk="0">
                  <a:moveTo>
                    <a:pt x="6359" y="844"/>
                  </a:moveTo>
                  <a:lnTo>
                    <a:pt x="6359" y="1808"/>
                  </a:lnTo>
                  <a:lnTo>
                    <a:pt x="5359" y="1332"/>
                  </a:lnTo>
                  <a:lnTo>
                    <a:pt x="6359" y="844"/>
                  </a:lnTo>
                  <a:close/>
                  <a:moveTo>
                    <a:pt x="5820" y="0"/>
                  </a:moveTo>
                  <a:cubicBezTo>
                    <a:pt x="5762" y="0"/>
                    <a:pt x="5701" y="33"/>
                    <a:pt x="5668" y="82"/>
                  </a:cubicBezTo>
                  <a:cubicBezTo>
                    <a:pt x="5621" y="153"/>
                    <a:pt x="5656" y="260"/>
                    <a:pt x="5728" y="308"/>
                  </a:cubicBezTo>
                  <a:lnTo>
                    <a:pt x="6144" y="546"/>
                  </a:lnTo>
                  <a:lnTo>
                    <a:pt x="4882" y="1153"/>
                  </a:lnTo>
                  <a:cubicBezTo>
                    <a:pt x="4823" y="1177"/>
                    <a:pt x="4799" y="1237"/>
                    <a:pt x="4799" y="1296"/>
                  </a:cubicBezTo>
                  <a:cubicBezTo>
                    <a:pt x="4799" y="1356"/>
                    <a:pt x="4823" y="1415"/>
                    <a:pt x="4882" y="1451"/>
                  </a:cubicBezTo>
                  <a:lnTo>
                    <a:pt x="6144" y="2058"/>
                  </a:lnTo>
                  <a:cubicBezTo>
                    <a:pt x="5656" y="2344"/>
                    <a:pt x="3204" y="3737"/>
                    <a:pt x="2954" y="3892"/>
                  </a:cubicBezTo>
                  <a:cubicBezTo>
                    <a:pt x="2942" y="3898"/>
                    <a:pt x="2930" y="3901"/>
                    <a:pt x="2916" y="3901"/>
                  </a:cubicBezTo>
                  <a:cubicBezTo>
                    <a:pt x="2903" y="3901"/>
                    <a:pt x="2888" y="3898"/>
                    <a:pt x="2870" y="3892"/>
                  </a:cubicBezTo>
                  <a:lnTo>
                    <a:pt x="2668" y="3773"/>
                  </a:lnTo>
                  <a:cubicBezTo>
                    <a:pt x="2645" y="3758"/>
                    <a:pt x="2619" y="3751"/>
                    <a:pt x="2593" y="3751"/>
                  </a:cubicBezTo>
                  <a:cubicBezTo>
                    <a:pt x="2535" y="3751"/>
                    <a:pt x="2474" y="3783"/>
                    <a:pt x="2442" y="3832"/>
                  </a:cubicBezTo>
                  <a:cubicBezTo>
                    <a:pt x="2394" y="3904"/>
                    <a:pt x="2430" y="4011"/>
                    <a:pt x="2501" y="4058"/>
                  </a:cubicBezTo>
                  <a:lnTo>
                    <a:pt x="2715" y="4177"/>
                  </a:lnTo>
                  <a:cubicBezTo>
                    <a:pt x="2775" y="4201"/>
                    <a:pt x="2846" y="4237"/>
                    <a:pt x="2906" y="4237"/>
                  </a:cubicBezTo>
                  <a:cubicBezTo>
                    <a:pt x="2977" y="4237"/>
                    <a:pt x="3037" y="4213"/>
                    <a:pt x="3096" y="4177"/>
                  </a:cubicBezTo>
                  <a:lnTo>
                    <a:pt x="6299" y="2344"/>
                  </a:lnTo>
                  <a:lnTo>
                    <a:pt x="7180" y="2844"/>
                  </a:lnTo>
                  <a:cubicBezTo>
                    <a:pt x="7299" y="2927"/>
                    <a:pt x="7299" y="3106"/>
                    <a:pt x="7180" y="3165"/>
                  </a:cubicBezTo>
                  <a:cubicBezTo>
                    <a:pt x="4823" y="4499"/>
                    <a:pt x="5823" y="3939"/>
                    <a:pt x="2989" y="5559"/>
                  </a:cubicBezTo>
                  <a:cubicBezTo>
                    <a:pt x="2960" y="5570"/>
                    <a:pt x="2930" y="5576"/>
                    <a:pt x="2900" y="5576"/>
                  </a:cubicBezTo>
                  <a:cubicBezTo>
                    <a:pt x="2870" y="5576"/>
                    <a:pt x="2840" y="5570"/>
                    <a:pt x="2811" y="5559"/>
                  </a:cubicBezTo>
                  <a:lnTo>
                    <a:pt x="275" y="4094"/>
                  </a:lnTo>
                  <a:cubicBezTo>
                    <a:pt x="249" y="4083"/>
                    <a:pt x="222" y="4078"/>
                    <a:pt x="196" y="4078"/>
                  </a:cubicBezTo>
                  <a:cubicBezTo>
                    <a:pt x="137" y="4078"/>
                    <a:pt x="81" y="4104"/>
                    <a:pt x="48" y="4154"/>
                  </a:cubicBezTo>
                  <a:cubicBezTo>
                    <a:pt x="1" y="4237"/>
                    <a:pt x="37" y="4332"/>
                    <a:pt x="108" y="4380"/>
                  </a:cubicBezTo>
                  <a:lnTo>
                    <a:pt x="2656" y="5844"/>
                  </a:lnTo>
                  <a:cubicBezTo>
                    <a:pt x="2727" y="5880"/>
                    <a:pt x="2811" y="5916"/>
                    <a:pt x="2906" y="5916"/>
                  </a:cubicBezTo>
                  <a:cubicBezTo>
                    <a:pt x="2989" y="5916"/>
                    <a:pt x="3085" y="5880"/>
                    <a:pt x="3156" y="5844"/>
                  </a:cubicBezTo>
                  <a:lnTo>
                    <a:pt x="6264" y="4070"/>
                  </a:lnTo>
                  <a:lnTo>
                    <a:pt x="7192" y="4606"/>
                  </a:lnTo>
                  <a:cubicBezTo>
                    <a:pt x="7311" y="4678"/>
                    <a:pt x="7311" y="4856"/>
                    <a:pt x="7192" y="4916"/>
                  </a:cubicBezTo>
                  <a:cubicBezTo>
                    <a:pt x="7097" y="4963"/>
                    <a:pt x="7121" y="4963"/>
                    <a:pt x="3013" y="7309"/>
                  </a:cubicBezTo>
                  <a:cubicBezTo>
                    <a:pt x="2983" y="7327"/>
                    <a:pt x="2954" y="7336"/>
                    <a:pt x="2924" y="7336"/>
                  </a:cubicBezTo>
                  <a:cubicBezTo>
                    <a:pt x="2894" y="7336"/>
                    <a:pt x="2864" y="7327"/>
                    <a:pt x="2835" y="7309"/>
                  </a:cubicBezTo>
                  <a:lnTo>
                    <a:pt x="1942" y="6797"/>
                  </a:lnTo>
                  <a:cubicBezTo>
                    <a:pt x="1913" y="6780"/>
                    <a:pt x="1883" y="6773"/>
                    <a:pt x="1854" y="6773"/>
                  </a:cubicBezTo>
                  <a:cubicBezTo>
                    <a:pt x="1798" y="6773"/>
                    <a:pt x="1747" y="6802"/>
                    <a:pt x="1715" y="6856"/>
                  </a:cubicBezTo>
                  <a:cubicBezTo>
                    <a:pt x="1668" y="6928"/>
                    <a:pt x="1703" y="7035"/>
                    <a:pt x="1775" y="7071"/>
                  </a:cubicBezTo>
                  <a:lnTo>
                    <a:pt x="2668" y="7595"/>
                  </a:lnTo>
                  <a:cubicBezTo>
                    <a:pt x="2739" y="7642"/>
                    <a:pt x="2835" y="7666"/>
                    <a:pt x="2918" y="7666"/>
                  </a:cubicBezTo>
                  <a:cubicBezTo>
                    <a:pt x="3013" y="7666"/>
                    <a:pt x="3096" y="7642"/>
                    <a:pt x="3168" y="7595"/>
                  </a:cubicBezTo>
                  <a:lnTo>
                    <a:pt x="6287" y="5821"/>
                  </a:lnTo>
                  <a:lnTo>
                    <a:pt x="7204" y="6356"/>
                  </a:lnTo>
                  <a:cubicBezTo>
                    <a:pt x="7323" y="6440"/>
                    <a:pt x="7323" y="6618"/>
                    <a:pt x="7204" y="6678"/>
                  </a:cubicBezTo>
                  <a:lnTo>
                    <a:pt x="6430" y="7118"/>
                  </a:lnTo>
                  <a:cubicBezTo>
                    <a:pt x="6287" y="7214"/>
                    <a:pt x="6347" y="7428"/>
                    <a:pt x="6502" y="7428"/>
                  </a:cubicBezTo>
                  <a:cubicBezTo>
                    <a:pt x="6585" y="7428"/>
                    <a:pt x="6549" y="7416"/>
                    <a:pt x="7359" y="6975"/>
                  </a:cubicBezTo>
                  <a:cubicBezTo>
                    <a:pt x="7716" y="6761"/>
                    <a:pt x="7716" y="6273"/>
                    <a:pt x="7383" y="6082"/>
                  </a:cubicBezTo>
                  <a:lnTo>
                    <a:pt x="6621" y="5642"/>
                  </a:lnTo>
                  <a:lnTo>
                    <a:pt x="7371" y="5213"/>
                  </a:lnTo>
                  <a:cubicBezTo>
                    <a:pt x="7538" y="5130"/>
                    <a:pt x="7621" y="4963"/>
                    <a:pt x="7621" y="4773"/>
                  </a:cubicBezTo>
                  <a:cubicBezTo>
                    <a:pt x="7621" y="4594"/>
                    <a:pt x="7538" y="4427"/>
                    <a:pt x="7371" y="4320"/>
                  </a:cubicBezTo>
                  <a:lnTo>
                    <a:pt x="6609" y="3892"/>
                  </a:lnTo>
                  <a:lnTo>
                    <a:pt x="7359" y="3463"/>
                  </a:lnTo>
                  <a:cubicBezTo>
                    <a:pt x="7514" y="3368"/>
                    <a:pt x="7609" y="3201"/>
                    <a:pt x="7609" y="3011"/>
                  </a:cubicBezTo>
                  <a:cubicBezTo>
                    <a:pt x="7609" y="2832"/>
                    <a:pt x="7514" y="2665"/>
                    <a:pt x="7359" y="2570"/>
                  </a:cubicBezTo>
                  <a:lnTo>
                    <a:pt x="6668" y="2165"/>
                  </a:lnTo>
                  <a:cubicBezTo>
                    <a:pt x="6668" y="427"/>
                    <a:pt x="6680" y="510"/>
                    <a:pt x="6621" y="451"/>
                  </a:cubicBezTo>
                  <a:cubicBezTo>
                    <a:pt x="6597" y="403"/>
                    <a:pt x="6609" y="439"/>
                    <a:pt x="5894" y="22"/>
                  </a:cubicBezTo>
                  <a:cubicBezTo>
                    <a:pt x="5872" y="7"/>
                    <a:pt x="5846" y="0"/>
                    <a:pt x="58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2696;p62">
              <a:extLst>
                <a:ext uri="{FF2B5EF4-FFF2-40B4-BE49-F238E27FC236}">
                  <a16:creationId xmlns:a16="http://schemas.microsoft.com/office/drawing/2014/main" id="{5FC60D6B-7A2C-4503-9657-A68BB7E2EBA6}"/>
                </a:ext>
              </a:extLst>
            </p:cNvPr>
            <p:cNvSpPr/>
            <p:nvPr/>
          </p:nvSpPr>
          <p:spPr>
            <a:xfrm>
              <a:off x="986100" y="3642074"/>
              <a:ext cx="129923" cy="63292"/>
            </a:xfrm>
            <a:custGeom>
              <a:avLst/>
              <a:gdLst/>
              <a:ahLst/>
              <a:cxnLst/>
              <a:rect l="l" t="t" r="r" b="b"/>
              <a:pathLst>
                <a:path w="4085" h="1990" extrusionOk="0">
                  <a:moveTo>
                    <a:pt x="3892" y="0"/>
                  </a:moveTo>
                  <a:cubicBezTo>
                    <a:pt x="3864" y="0"/>
                    <a:pt x="3835" y="8"/>
                    <a:pt x="3811" y="25"/>
                  </a:cubicBezTo>
                  <a:lnTo>
                    <a:pt x="965" y="1644"/>
                  </a:lnTo>
                  <a:cubicBezTo>
                    <a:pt x="935" y="1656"/>
                    <a:pt x="906" y="1662"/>
                    <a:pt x="876" y="1662"/>
                  </a:cubicBezTo>
                  <a:cubicBezTo>
                    <a:pt x="846" y="1662"/>
                    <a:pt x="816" y="1656"/>
                    <a:pt x="786" y="1644"/>
                  </a:cubicBezTo>
                  <a:lnTo>
                    <a:pt x="263" y="1346"/>
                  </a:lnTo>
                  <a:cubicBezTo>
                    <a:pt x="240" y="1331"/>
                    <a:pt x="214" y="1325"/>
                    <a:pt x="188" y="1325"/>
                  </a:cubicBezTo>
                  <a:cubicBezTo>
                    <a:pt x="130" y="1325"/>
                    <a:pt x="69" y="1357"/>
                    <a:pt x="36" y="1406"/>
                  </a:cubicBezTo>
                  <a:cubicBezTo>
                    <a:pt x="1" y="1477"/>
                    <a:pt x="24" y="1584"/>
                    <a:pt x="96" y="1632"/>
                  </a:cubicBezTo>
                  <a:cubicBezTo>
                    <a:pt x="572" y="1882"/>
                    <a:pt x="655" y="1989"/>
                    <a:pt x="870" y="1989"/>
                  </a:cubicBezTo>
                  <a:cubicBezTo>
                    <a:pt x="1108" y="1989"/>
                    <a:pt x="965" y="1989"/>
                    <a:pt x="3965" y="287"/>
                  </a:cubicBezTo>
                  <a:cubicBezTo>
                    <a:pt x="4061" y="263"/>
                    <a:pt x="4084" y="156"/>
                    <a:pt x="4025" y="84"/>
                  </a:cubicBezTo>
                  <a:cubicBezTo>
                    <a:pt x="4001" y="29"/>
                    <a:pt x="3947" y="0"/>
                    <a:pt x="38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697;p62">
              <a:extLst>
                <a:ext uri="{FF2B5EF4-FFF2-40B4-BE49-F238E27FC236}">
                  <a16:creationId xmlns:a16="http://schemas.microsoft.com/office/drawing/2014/main" id="{06FF5C4F-6C89-47D1-A4E7-5F151CB20456}"/>
                </a:ext>
              </a:extLst>
            </p:cNvPr>
            <p:cNvSpPr/>
            <p:nvPr/>
          </p:nvSpPr>
          <p:spPr>
            <a:xfrm>
              <a:off x="862283" y="3599678"/>
              <a:ext cx="118696" cy="84156"/>
            </a:xfrm>
            <a:custGeom>
              <a:avLst/>
              <a:gdLst/>
              <a:ahLst/>
              <a:cxnLst/>
              <a:rect l="l" t="t" r="r" b="b"/>
              <a:pathLst>
                <a:path w="3732" h="2646" extrusionOk="0">
                  <a:moveTo>
                    <a:pt x="366" y="1"/>
                  </a:moveTo>
                  <a:cubicBezTo>
                    <a:pt x="332" y="1"/>
                    <a:pt x="299" y="9"/>
                    <a:pt x="274" y="24"/>
                  </a:cubicBezTo>
                  <a:cubicBezTo>
                    <a:pt x="0" y="250"/>
                    <a:pt x="36" y="679"/>
                    <a:pt x="346" y="858"/>
                  </a:cubicBezTo>
                  <a:cubicBezTo>
                    <a:pt x="3352" y="2574"/>
                    <a:pt x="3447" y="2644"/>
                    <a:pt x="3517" y="2644"/>
                  </a:cubicBezTo>
                  <a:cubicBezTo>
                    <a:pt x="3523" y="2644"/>
                    <a:pt x="3529" y="2644"/>
                    <a:pt x="3536" y="2644"/>
                  </a:cubicBezTo>
                  <a:cubicBezTo>
                    <a:pt x="3544" y="2645"/>
                    <a:pt x="3550" y="2645"/>
                    <a:pt x="3557" y="2645"/>
                  </a:cubicBezTo>
                  <a:cubicBezTo>
                    <a:pt x="3685" y="2645"/>
                    <a:pt x="3732" y="2436"/>
                    <a:pt x="3596" y="2346"/>
                  </a:cubicBezTo>
                  <a:lnTo>
                    <a:pt x="500" y="584"/>
                  </a:lnTo>
                  <a:cubicBezTo>
                    <a:pt x="381" y="524"/>
                    <a:pt x="381" y="358"/>
                    <a:pt x="465" y="286"/>
                  </a:cubicBezTo>
                  <a:cubicBezTo>
                    <a:pt x="536" y="227"/>
                    <a:pt x="536" y="119"/>
                    <a:pt x="500" y="60"/>
                  </a:cubicBezTo>
                  <a:cubicBezTo>
                    <a:pt x="465" y="18"/>
                    <a:pt x="414" y="1"/>
                    <a:pt x="3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8527;p54">
            <a:extLst>
              <a:ext uri="{FF2B5EF4-FFF2-40B4-BE49-F238E27FC236}">
                <a16:creationId xmlns:a16="http://schemas.microsoft.com/office/drawing/2014/main" id="{06DA6028-C946-4DCB-940B-233B4D6D95D2}"/>
              </a:ext>
            </a:extLst>
          </p:cNvPr>
          <p:cNvGrpSpPr/>
          <p:nvPr/>
        </p:nvGrpSpPr>
        <p:grpSpPr>
          <a:xfrm>
            <a:off x="591252" y="1302086"/>
            <a:ext cx="7669768" cy="1287399"/>
            <a:chOff x="1247650" y="2075423"/>
            <a:chExt cx="6648477" cy="1557238"/>
          </a:xfrm>
        </p:grpSpPr>
        <p:sp>
          <p:nvSpPr>
            <p:cNvPr id="93" name="Google Shape;8528;p54">
              <a:extLst>
                <a:ext uri="{FF2B5EF4-FFF2-40B4-BE49-F238E27FC236}">
                  <a16:creationId xmlns:a16="http://schemas.microsoft.com/office/drawing/2014/main" id="{3B36F105-6EF0-4892-BB51-90692F663D64}"/>
                </a:ext>
              </a:extLst>
            </p:cNvPr>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chemeClr val="accent6"/>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529;p54">
              <a:extLst>
                <a:ext uri="{FF2B5EF4-FFF2-40B4-BE49-F238E27FC236}">
                  <a16:creationId xmlns:a16="http://schemas.microsoft.com/office/drawing/2014/main" id="{11715F52-6ED3-498F-B300-50D9C43A98BC}"/>
                </a:ext>
              </a:extLst>
            </p:cNvPr>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chemeClr val="accent1"/>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530;p54">
              <a:extLst>
                <a:ext uri="{FF2B5EF4-FFF2-40B4-BE49-F238E27FC236}">
                  <a16:creationId xmlns:a16="http://schemas.microsoft.com/office/drawing/2014/main" id="{25FE475E-861B-45C5-AB7B-D7B5EC69FF3B}"/>
                </a:ext>
              </a:extLst>
            </p:cNvPr>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chemeClr val="tx2"/>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531;p54">
              <a:extLst>
                <a:ext uri="{FF2B5EF4-FFF2-40B4-BE49-F238E27FC236}">
                  <a16:creationId xmlns:a16="http://schemas.microsoft.com/office/drawing/2014/main" id="{79F403EC-617E-46EE-A44A-E00E27309F03}"/>
                </a:ext>
              </a:extLst>
            </p:cNvPr>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chemeClr val="accent3"/>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8532;p54">
              <a:extLst>
                <a:ext uri="{FF2B5EF4-FFF2-40B4-BE49-F238E27FC236}">
                  <a16:creationId xmlns:a16="http://schemas.microsoft.com/office/drawing/2014/main" id="{05AF895E-33DC-431A-BC98-0D74A43EAD32}"/>
                </a:ext>
              </a:extLst>
            </p:cNvPr>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chemeClr val="accent2"/>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533;p54">
              <a:extLst>
                <a:ext uri="{FF2B5EF4-FFF2-40B4-BE49-F238E27FC236}">
                  <a16:creationId xmlns:a16="http://schemas.microsoft.com/office/drawing/2014/main" id="{30534660-138B-4257-9130-A7A1802CF83A}"/>
                </a:ext>
              </a:extLst>
            </p:cNvPr>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9525"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1255;p45">
            <a:extLst>
              <a:ext uri="{FF2B5EF4-FFF2-40B4-BE49-F238E27FC236}">
                <a16:creationId xmlns:a16="http://schemas.microsoft.com/office/drawing/2014/main" id="{637E2576-BF77-4F85-BCF1-BBCFFA977BE6}"/>
              </a:ext>
            </a:extLst>
          </p:cNvPr>
          <p:cNvSpPr txBox="1">
            <a:spLocks/>
          </p:cNvSpPr>
          <p:nvPr/>
        </p:nvSpPr>
        <p:spPr>
          <a:xfrm>
            <a:off x="6442750" y="2002570"/>
            <a:ext cx="18813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dirty="0"/>
              <a:t>thread</a:t>
            </a:r>
          </a:p>
        </p:txBody>
      </p:sp>
      <p:sp>
        <p:nvSpPr>
          <p:cNvPr id="100" name="Google Shape;1260;p45">
            <a:extLst>
              <a:ext uri="{FF2B5EF4-FFF2-40B4-BE49-F238E27FC236}">
                <a16:creationId xmlns:a16="http://schemas.microsoft.com/office/drawing/2014/main" id="{F1901E21-70BE-4501-9E8B-58ECD18E8D7C}"/>
              </a:ext>
            </a:extLst>
          </p:cNvPr>
          <p:cNvSpPr txBox="1">
            <a:spLocks/>
          </p:cNvSpPr>
          <p:nvPr/>
        </p:nvSpPr>
        <p:spPr>
          <a:xfrm>
            <a:off x="6827522" y="2448048"/>
            <a:ext cx="1795757" cy="12006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US" dirty="0"/>
              <a:t>For testing and performance evaluation, used for creating threads</a:t>
            </a:r>
          </a:p>
        </p:txBody>
      </p:sp>
      <p:sp>
        <p:nvSpPr>
          <p:cNvPr id="11" name="Google Shape;12902;p63">
            <a:extLst>
              <a:ext uri="{FF2B5EF4-FFF2-40B4-BE49-F238E27FC236}">
                <a16:creationId xmlns:a16="http://schemas.microsoft.com/office/drawing/2014/main" id="{EF3CC041-DE4E-4D00-8E74-8183227FE1CD}"/>
              </a:ext>
            </a:extLst>
          </p:cNvPr>
          <p:cNvSpPr/>
          <p:nvPr/>
        </p:nvSpPr>
        <p:spPr>
          <a:xfrm>
            <a:off x="7566175" y="4028791"/>
            <a:ext cx="367712" cy="367680"/>
          </a:xfrm>
          <a:custGeom>
            <a:avLst/>
            <a:gdLst/>
            <a:ahLst/>
            <a:cxnLst/>
            <a:rect l="l" t="t" r="r" b="b"/>
            <a:pathLst>
              <a:path w="11491" h="11490" extrusionOk="0">
                <a:moveTo>
                  <a:pt x="5585" y="1643"/>
                </a:moveTo>
                <a:lnTo>
                  <a:pt x="5585" y="3013"/>
                </a:lnTo>
                <a:cubicBezTo>
                  <a:pt x="5322" y="3482"/>
                  <a:pt x="4845" y="3751"/>
                  <a:pt x="4340" y="3751"/>
                </a:cubicBezTo>
                <a:cubicBezTo>
                  <a:pt x="4204" y="3751"/>
                  <a:pt x="4066" y="3732"/>
                  <a:pt x="3930" y="3691"/>
                </a:cubicBezTo>
                <a:lnTo>
                  <a:pt x="2966" y="2727"/>
                </a:lnTo>
                <a:lnTo>
                  <a:pt x="2966" y="2727"/>
                </a:lnTo>
                <a:cubicBezTo>
                  <a:pt x="3070" y="2737"/>
                  <a:pt x="3176" y="2742"/>
                  <a:pt x="3281" y="2742"/>
                </a:cubicBezTo>
                <a:cubicBezTo>
                  <a:pt x="3666" y="2742"/>
                  <a:pt x="4051" y="2672"/>
                  <a:pt x="4406" y="2513"/>
                </a:cubicBezTo>
                <a:cubicBezTo>
                  <a:pt x="4871" y="2322"/>
                  <a:pt x="5275" y="2024"/>
                  <a:pt x="5585" y="1643"/>
                </a:cubicBezTo>
                <a:close/>
                <a:moveTo>
                  <a:pt x="5573" y="3560"/>
                </a:moveTo>
                <a:lnTo>
                  <a:pt x="5573" y="5322"/>
                </a:lnTo>
                <a:lnTo>
                  <a:pt x="4323" y="4084"/>
                </a:lnTo>
                <a:cubicBezTo>
                  <a:pt x="4799" y="4084"/>
                  <a:pt x="5240" y="3882"/>
                  <a:pt x="5573" y="3560"/>
                </a:cubicBezTo>
                <a:close/>
                <a:moveTo>
                  <a:pt x="5918" y="3560"/>
                </a:moveTo>
                <a:cubicBezTo>
                  <a:pt x="6240" y="3882"/>
                  <a:pt x="6692" y="4084"/>
                  <a:pt x="7168" y="4084"/>
                </a:cubicBezTo>
                <a:lnTo>
                  <a:pt x="5918" y="5322"/>
                </a:lnTo>
                <a:lnTo>
                  <a:pt x="5918" y="3560"/>
                </a:lnTo>
                <a:close/>
                <a:moveTo>
                  <a:pt x="2727" y="2965"/>
                </a:moveTo>
                <a:lnTo>
                  <a:pt x="3692" y="3929"/>
                </a:lnTo>
                <a:cubicBezTo>
                  <a:pt x="3894" y="4572"/>
                  <a:pt x="3608" y="5251"/>
                  <a:pt x="3013" y="5584"/>
                </a:cubicBezTo>
                <a:lnTo>
                  <a:pt x="1644" y="5584"/>
                </a:lnTo>
                <a:cubicBezTo>
                  <a:pt x="2025" y="5275"/>
                  <a:pt x="2323" y="4870"/>
                  <a:pt x="2525" y="4406"/>
                </a:cubicBezTo>
                <a:cubicBezTo>
                  <a:pt x="2716" y="3941"/>
                  <a:pt x="2775" y="3453"/>
                  <a:pt x="2727" y="2965"/>
                </a:cubicBezTo>
                <a:close/>
                <a:moveTo>
                  <a:pt x="4085" y="4334"/>
                </a:moveTo>
                <a:lnTo>
                  <a:pt x="5335" y="5584"/>
                </a:lnTo>
                <a:lnTo>
                  <a:pt x="3561" y="5584"/>
                </a:lnTo>
                <a:cubicBezTo>
                  <a:pt x="3894" y="5251"/>
                  <a:pt x="4085" y="4799"/>
                  <a:pt x="4085" y="4334"/>
                </a:cubicBezTo>
                <a:close/>
                <a:moveTo>
                  <a:pt x="7407" y="4334"/>
                </a:moveTo>
                <a:cubicBezTo>
                  <a:pt x="7407" y="4810"/>
                  <a:pt x="7585" y="5251"/>
                  <a:pt x="7919" y="5584"/>
                </a:cubicBezTo>
                <a:lnTo>
                  <a:pt x="6156" y="5584"/>
                </a:lnTo>
                <a:lnTo>
                  <a:pt x="7407" y="4334"/>
                </a:lnTo>
                <a:close/>
                <a:moveTo>
                  <a:pt x="5918" y="1643"/>
                </a:moveTo>
                <a:cubicBezTo>
                  <a:pt x="6228" y="2024"/>
                  <a:pt x="6633" y="2322"/>
                  <a:pt x="7085" y="2513"/>
                </a:cubicBezTo>
                <a:cubicBezTo>
                  <a:pt x="7457" y="2665"/>
                  <a:pt x="7843" y="2741"/>
                  <a:pt x="8239" y="2741"/>
                </a:cubicBezTo>
                <a:cubicBezTo>
                  <a:pt x="8338" y="2741"/>
                  <a:pt x="8438" y="2736"/>
                  <a:pt x="8538" y="2727"/>
                </a:cubicBezTo>
                <a:lnTo>
                  <a:pt x="8538" y="2727"/>
                </a:lnTo>
                <a:lnTo>
                  <a:pt x="8502" y="2751"/>
                </a:lnTo>
                <a:cubicBezTo>
                  <a:pt x="8442" y="2810"/>
                  <a:pt x="8442" y="2929"/>
                  <a:pt x="8502" y="2989"/>
                </a:cubicBezTo>
                <a:cubicBezTo>
                  <a:pt x="8538" y="3025"/>
                  <a:pt x="8573" y="3036"/>
                  <a:pt x="8621" y="3036"/>
                </a:cubicBezTo>
                <a:cubicBezTo>
                  <a:pt x="8669" y="3036"/>
                  <a:pt x="8716" y="3025"/>
                  <a:pt x="8740" y="2989"/>
                </a:cubicBezTo>
                <a:lnTo>
                  <a:pt x="8764" y="2965"/>
                </a:lnTo>
                <a:lnTo>
                  <a:pt x="8764" y="2965"/>
                </a:lnTo>
                <a:cubicBezTo>
                  <a:pt x="8716" y="3453"/>
                  <a:pt x="8788" y="3941"/>
                  <a:pt x="8978" y="4406"/>
                </a:cubicBezTo>
                <a:cubicBezTo>
                  <a:pt x="9169" y="4870"/>
                  <a:pt x="9466" y="5275"/>
                  <a:pt x="9859" y="5584"/>
                </a:cubicBezTo>
                <a:lnTo>
                  <a:pt x="8490" y="5584"/>
                </a:lnTo>
                <a:cubicBezTo>
                  <a:pt x="7895" y="5251"/>
                  <a:pt x="7609" y="4572"/>
                  <a:pt x="7799" y="3929"/>
                </a:cubicBezTo>
                <a:lnTo>
                  <a:pt x="8204" y="3525"/>
                </a:lnTo>
                <a:cubicBezTo>
                  <a:pt x="8264" y="3465"/>
                  <a:pt x="8264" y="3346"/>
                  <a:pt x="8204" y="3286"/>
                </a:cubicBezTo>
                <a:cubicBezTo>
                  <a:pt x="8175" y="3257"/>
                  <a:pt x="8130" y="3242"/>
                  <a:pt x="8085" y="3242"/>
                </a:cubicBezTo>
                <a:cubicBezTo>
                  <a:pt x="8041" y="3242"/>
                  <a:pt x="7996" y="3257"/>
                  <a:pt x="7966" y="3286"/>
                </a:cubicBezTo>
                <a:lnTo>
                  <a:pt x="7561" y="3691"/>
                </a:lnTo>
                <a:cubicBezTo>
                  <a:pt x="7428" y="3731"/>
                  <a:pt x="7293" y="3750"/>
                  <a:pt x="7160" y="3750"/>
                </a:cubicBezTo>
                <a:cubicBezTo>
                  <a:pt x="6652" y="3750"/>
                  <a:pt x="6171" y="3472"/>
                  <a:pt x="5906" y="3001"/>
                </a:cubicBezTo>
                <a:lnTo>
                  <a:pt x="5906" y="1643"/>
                </a:lnTo>
                <a:close/>
                <a:moveTo>
                  <a:pt x="5347" y="5906"/>
                </a:moveTo>
                <a:lnTo>
                  <a:pt x="4097" y="7156"/>
                </a:lnTo>
                <a:cubicBezTo>
                  <a:pt x="4097" y="6680"/>
                  <a:pt x="3918" y="6239"/>
                  <a:pt x="3573" y="5906"/>
                </a:cubicBezTo>
                <a:close/>
                <a:moveTo>
                  <a:pt x="7942" y="5906"/>
                </a:moveTo>
                <a:cubicBezTo>
                  <a:pt x="7609" y="6239"/>
                  <a:pt x="7418" y="6704"/>
                  <a:pt x="7418" y="7156"/>
                </a:cubicBezTo>
                <a:lnTo>
                  <a:pt x="6168" y="5906"/>
                </a:lnTo>
                <a:close/>
                <a:moveTo>
                  <a:pt x="5585" y="6144"/>
                </a:moveTo>
                <a:lnTo>
                  <a:pt x="5585" y="7918"/>
                </a:lnTo>
                <a:cubicBezTo>
                  <a:pt x="5263" y="7585"/>
                  <a:pt x="4811" y="7394"/>
                  <a:pt x="4335" y="7394"/>
                </a:cubicBezTo>
                <a:lnTo>
                  <a:pt x="5585" y="6144"/>
                </a:lnTo>
                <a:close/>
                <a:moveTo>
                  <a:pt x="5918" y="6144"/>
                </a:moveTo>
                <a:lnTo>
                  <a:pt x="7168" y="7394"/>
                </a:lnTo>
                <a:cubicBezTo>
                  <a:pt x="6680" y="7394"/>
                  <a:pt x="6240" y="7573"/>
                  <a:pt x="5918" y="7918"/>
                </a:cubicBezTo>
                <a:lnTo>
                  <a:pt x="5918" y="6144"/>
                </a:lnTo>
                <a:close/>
                <a:moveTo>
                  <a:pt x="9859" y="5906"/>
                </a:moveTo>
                <a:cubicBezTo>
                  <a:pt x="9466" y="6215"/>
                  <a:pt x="9169" y="6620"/>
                  <a:pt x="8978" y="7085"/>
                </a:cubicBezTo>
                <a:cubicBezTo>
                  <a:pt x="8788" y="7549"/>
                  <a:pt x="8728" y="8037"/>
                  <a:pt x="8776" y="8525"/>
                </a:cubicBezTo>
                <a:lnTo>
                  <a:pt x="7799" y="7561"/>
                </a:lnTo>
                <a:cubicBezTo>
                  <a:pt x="7609" y="6918"/>
                  <a:pt x="7895" y="6239"/>
                  <a:pt x="8490" y="5906"/>
                </a:cubicBezTo>
                <a:close/>
                <a:moveTo>
                  <a:pt x="3001" y="5906"/>
                </a:moveTo>
                <a:cubicBezTo>
                  <a:pt x="3597" y="6239"/>
                  <a:pt x="3870" y="6918"/>
                  <a:pt x="3680" y="7561"/>
                </a:cubicBezTo>
                <a:lnTo>
                  <a:pt x="3275" y="7966"/>
                </a:lnTo>
                <a:cubicBezTo>
                  <a:pt x="3216" y="8025"/>
                  <a:pt x="3216" y="8144"/>
                  <a:pt x="3275" y="8204"/>
                </a:cubicBezTo>
                <a:cubicBezTo>
                  <a:pt x="3311" y="8228"/>
                  <a:pt x="3358" y="8251"/>
                  <a:pt x="3394" y="8251"/>
                </a:cubicBezTo>
                <a:cubicBezTo>
                  <a:pt x="3442" y="8251"/>
                  <a:pt x="3489" y="8228"/>
                  <a:pt x="3513" y="8204"/>
                </a:cubicBezTo>
                <a:lnTo>
                  <a:pt x="3918" y="7799"/>
                </a:lnTo>
                <a:cubicBezTo>
                  <a:pt x="4051" y="7759"/>
                  <a:pt x="4186" y="7740"/>
                  <a:pt x="4320" y="7740"/>
                </a:cubicBezTo>
                <a:cubicBezTo>
                  <a:pt x="4828" y="7740"/>
                  <a:pt x="5309" y="8018"/>
                  <a:pt x="5573" y="8490"/>
                </a:cubicBezTo>
                <a:lnTo>
                  <a:pt x="5573" y="9844"/>
                </a:lnTo>
                <a:lnTo>
                  <a:pt x="5573" y="9844"/>
                </a:lnTo>
                <a:cubicBezTo>
                  <a:pt x="5265" y="9458"/>
                  <a:pt x="4865" y="9166"/>
                  <a:pt x="4406" y="8978"/>
                </a:cubicBezTo>
                <a:cubicBezTo>
                  <a:pt x="4049" y="8823"/>
                  <a:pt x="3668" y="8751"/>
                  <a:pt x="3275" y="8751"/>
                </a:cubicBezTo>
                <a:cubicBezTo>
                  <a:pt x="3180" y="8751"/>
                  <a:pt x="3061" y="8751"/>
                  <a:pt x="2954" y="8763"/>
                </a:cubicBezTo>
                <a:lnTo>
                  <a:pt x="2977" y="8740"/>
                </a:lnTo>
                <a:cubicBezTo>
                  <a:pt x="3037" y="8680"/>
                  <a:pt x="3037" y="8561"/>
                  <a:pt x="2977" y="8501"/>
                </a:cubicBezTo>
                <a:cubicBezTo>
                  <a:pt x="2948" y="8472"/>
                  <a:pt x="2903" y="8457"/>
                  <a:pt x="2858" y="8457"/>
                </a:cubicBezTo>
                <a:cubicBezTo>
                  <a:pt x="2814" y="8457"/>
                  <a:pt x="2769" y="8472"/>
                  <a:pt x="2739" y="8501"/>
                </a:cubicBezTo>
                <a:lnTo>
                  <a:pt x="2716" y="8525"/>
                </a:lnTo>
                <a:cubicBezTo>
                  <a:pt x="2775" y="8037"/>
                  <a:pt x="2704" y="7549"/>
                  <a:pt x="2501" y="7085"/>
                </a:cubicBezTo>
                <a:cubicBezTo>
                  <a:pt x="2311" y="6620"/>
                  <a:pt x="2013" y="6227"/>
                  <a:pt x="1632" y="5906"/>
                </a:cubicBezTo>
                <a:close/>
                <a:moveTo>
                  <a:pt x="7165" y="7740"/>
                </a:moveTo>
                <a:cubicBezTo>
                  <a:pt x="7297" y="7740"/>
                  <a:pt x="7430" y="7759"/>
                  <a:pt x="7561" y="7799"/>
                </a:cubicBezTo>
                <a:lnTo>
                  <a:pt x="8538" y="8763"/>
                </a:lnTo>
                <a:cubicBezTo>
                  <a:pt x="8447" y="8757"/>
                  <a:pt x="8357" y="8754"/>
                  <a:pt x="8267" y="8754"/>
                </a:cubicBezTo>
                <a:cubicBezTo>
                  <a:pt x="7861" y="8754"/>
                  <a:pt x="7465" y="8822"/>
                  <a:pt x="7085" y="8978"/>
                </a:cubicBezTo>
                <a:cubicBezTo>
                  <a:pt x="6633" y="9168"/>
                  <a:pt x="6228" y="9466"/>
                  <a:pt x="5918" y="9847"/>
                </a:cubicBezTo>
                <a:lnTo>
                  <a:pt x="5918" y="8490"/>
                </a:lnTo>
                <a:cubicBezTo>
                  <a:pt x="6173" y="8018"/>
                  <a:pt x="6660" y="7740"/>
                  <a:pt x="7165" y="7740"/>
                </a:cubicBezTo>
                <a:close/>
                <a:moveTo>
                  <a:pt x="5752" y="0"/>
                </a:moveTo>
                <a:cubicBezTo>
                  <a:pt x="5656" y="0"/>
                  <a:pt x="5585" y="72"/>
                  <a:pt x="5585" y="167"/>
                </a:cubicBezTo>
                <a:lnTo>
                  <a:pt x="5585" y="1024"/>
                </a:lnTo>
                <a:cubicBezTo>
                  <a:pt x="5299" y="1560"/>
                  <a:pt x="4847" y="1977"/>
                  <a:pt x="4287" y="2203"/>
                </a:cubicBezTo>
                <a:cubicBezTo>
                  <a:pt x="3970" y="2334"/>
                  <a:pt x="3626" y="2397"/>
                  <a:pt x="3281" y="2397"/>
                </a:cubicBezTo>
                <a:cubicBezTo>
                  <a:pt x="3029" y="2397"/>
                  <a:pt x="2778" y="2364"/>
                  <a:pt x="2537" y="2298"/>
                </a:cubicBezTo>
                <a:lnTo>
                  <a:pt x="1918" y="1679"/>
                </a:lnTo>
                <a:cubicBezTo>
                  <a:pt x="1894" y="1649"/>
                  <a:pt x="1849" y="1634"/>
                  <a:pt x="1803" y="1634"/>
                </a:cubicBezTo>
                <a:cubicBezTo>
                  <a:pt x="1757" y="1634"/>
                  <a:pt x="1709" y="1649"/>
                  <a:pt x="1680" y="1679"/>
                </a:cubicBezTo>
                <a:cubicBezTo>
                  <a:pt x="1620" y="1739"/>
                  <a:pt x="1620" y="1858"/>
                  <a:pt x="1680" y="1917"/>
                </a:cubicBezTo>
                <a:lnTo>
                  <a:pt x="2299" y="2536"/>
                </a:lnTo>
                <a:cubicBezTo>
                  <a:pt x="2477" y="3108"/>
                  <a:pt x="2442" y="3727"/>
                  <a:pt x="2204" y="4287"/>
                </a:cubicBezTo>
                <a:cubicBezTo>
                  <a:pt x="1977" y="4834"/>
                  <a:pt x="1549" y="5299"/>
                  <a:pt x="1025" y="5584"/>
                </a:cubicBezTo>
                <a:lnTo>
                  <a:pt x="168" y="5584"/>
                </a:lnTo>
                <a:cubicBezTo>
                  <a:pt x="84" y="5584"/>
                  <a:pt x="1" y="5656"/>
                  <a:pt x="1" y="5751"/>
                </a:cubicBezTo>
                <a:cubicBezTo>
                  <a:pt x="1" y="5834"/>
                  <a:pt x="84" y="5906"/>
                  <a:pt x="168" y="5906"/>
                </a:cubicBezTo>
                <a:lnTo>
                  <a:pt x="1025" y="5906"/>
                </a:lnTo>
                <a:cubicBezTo>
                  <a:pt x="1573" y="6192"/>
                  <a:pt x="1977" y="6656"/>
                  <a:pt x="2204" y="7204"/>
                </a:cubicBezTo>
                <a:cubicBezTo>
                  <a:pt x="2430" y="7751"/>
                  <a:pt x="2465" y="8382"/>
                  <a:pt x="2299" y="8966"/>
                </a:cubicBezTo>
                <a:lnTo>
                  <a:pt x="1680" y="9573"/>
                </a:lnTo>
                <a:cubicBezTo>
                  <a:pt x="1620" y="9632"/>
                  <a:pt x="1620" y="9752"/>
                  <a:pt x="1680" y="9811"/>
                </a:cubicBezTo>
                <a:cubicBezTo>
                  <a:pt x="1715" y="9835"/>
                  <a:pt x="1763" y="9859"/>
                  <a:pt x="1799" y="9859"/>
                </a:cubicBezTo>
                <a:cubicBezTo>
                  <a:pt x="1846" y="9859"/>
                  <a:pt x="1894" y="9835"/>
                  <a:pt x="1918" y="9811"/>
                </a:cubicBezTo>
                <a:lnTo>
                  <a:pt x="2537" y="9204"/>
                </a:lnTo>
                <a:cubicBezTo>
                  <a:pt x="2786" y="9126"/>
                  <a:pt x="3044" y="9087"/>
                  <a:pt x="3302" y="9087"/>
                </a:cubicBezTo>
                <a:cubicBezTo>
                  <a:pt x="3636" y="9087"/>
                  <a:pt x="3971" y="9153"/>
                  <a:pt x="4287" y="9287"/>
                </a:cubicBezTo>
                <a:cubicBezTo>
                  <a:pt x="4835" y="9513"/>
                  <a:pt x="5299" y="9942"/>
                  <a:pt x="5585" y="10466"/>
                </a:cubicBezTo>
                <a:lnTo>
                  <a:pt x="5585" y="11323"/>
                </a:lnTo>
                <a:cubicBezTo>
                  <a:pt x="5585" y="11418"/>
                  <a:pt x="5656" y="11490"/>
                  <a:pt x="5752" y="11490"/>
                </a:cubicBezTo>
                <a:cubicBezTo>
                  <a:pt x="5835" y="11490"/>
                  <a:pt x="5906" y="11418"/>
                  <a:pt x="5906" y="11323"/>
                </a:cubicBezTo>
                <a:lnTo>
                  <a:pt x="5906" y="10466"/>
                </a:lnTo>
                <a:cubicBezTo>
                  <a:pt x="6192" y="9930"/>
                  <a:pt x="6656" y="9513"/>
                  <a:pt x="7204" y="9287"/>
                </a:cubicBezTo>
                <a:cubicBezTo>
                  <a:pt x="7522" y="9159"/>
                  <a:pt x="7859" y="9095"/>
                  <a:pt x="8198" y="9095"/>
                </a:cubicBezTo>
                <a:cubicBezTo>
                  <a:pt x="8456" y="9095"/>
                  <a:pt x="8714" y="9132"/>
                  <a:pt x="8966" y="9204"/>
                </a:cubicBezTo>
                <a:lnTo>
                  <a:pt x="9574" y="9811"/>
                </a:lnTo>
                <a:cubicBezTo>
                  <a:pt x="9609" y="9835"/>
                  <a:pt x="9645" y="9859"/>
                  <a:pt x="9693" y="9859"/>
                </a:cubicBezTo>
                <a:cubicBezTo>
                  <a:pt x="9740" y="9859"/>
                  <a:pt x="9776" y="9835"/>
                  <a:pt x="9812" y="9811"/>
                </a:cubicBezTo>
                <a:cubicBezTo>
                  <a:pt x="9871" y="9752"/>
                  <a:pt x="9871" y="9632"/>
                  <a:pt x="9812" y="9573"/>
                </a:cubicBezTo>
                <a:lnTo>
                  <a:pt x="9204" y="8966"/>
                </a:lnTo>
                <a:cubicBezTo>
                  <a:pt x="9026" y="8382"/>
                  <a:pt x="9050" y="7775"/>
                  <a:pt x="9288" y="7204"/>
                </a:cubicBezTo>
                <a:cubicBezTo>
                  <a:pt x="9514" y="6656"/>
                  <a:pt x="9943" y="6192"/>
                  <a:pt x="10466" y="5906"/>
                </a:cubicBezTo>
                <a:lnTo>
                  <a:pt x="11324" y="5906"/>
                </a:lnTo>
                <a:cubicBezTo>
                  <a:pt x="11419" y="5906"/>
                  <a:pt x="11490" y="5834"/>
                  <a:pt x="11490" y="5751"/>
                </a:cubicBezTo>
                <a:cubicBezTo>
                  <a:pt x="11490" y="5656"/>
                  <a:pt x="11419" y="5584"/>
                  <a:pt x="11336" y="5584"/>
                </a:cubicBezTo>
                <a:lnTo>
                  <a:pt x="10466" y="5584"/>
                </a:lnTo>
                <a:cubicBezTo>
                  <a:pt x="9931" y="5299"/>
                  <a:pt x="9514" y="4834"/>
                  <a:pt x="9288" y="4287"/>
                </a:cubicBezTo>
                <a:cubicBezTo>
                  <a:pt x="9073" y="3739"/>
                  <a:pt x="9038" y="3108"/>
                  <a:pt x="9204" y="2536"/>
                </a:cubicBezTo>
                <a:lnTo>
                  <a:pt x="9812" y="1917"/>
                </a:lnTo>
                <a:cubicBezTo>
                  <a:pt x="9871" y="1858"/>
                  <a:pt x="9871" y="1739"/>
                  <a:pt x="9812" y="1679"/>
                </a:cubicBezTo>
                <a:cubicBezTo>
                  <a:pt x="9782" y="1649"/>
                  <a:pt x="9737" y="1634"/>
                  <a:pt x="9693" y="1634"/>
                </a:cubicBezTo>
                <a:cubicBezTo>
                  <a:pt x="9648" y="1634"/>
                  <a:pt x="9603" y="1649"/>
                  <a:pt x="9574" y="1679"/>
                </a:cubicBezTo>
                <a:lnTo>
                  <a:pt x="8966" y="2298"/>
                </a:lnTo>
                <a:cubicBezTo>
                  <a:pt x="8720" y="2374"/>
                  <a:pt x="8470" y="2411"/>
                  <a:pt x="8220" y="2411"/>
                </a:cubicBezTo>
                <a:cubicBezTo>
                  <a:pt x="7877" y="2411"/>
                  <a:pt x="7535" y="2341"/>
                  <a:pt x="7204" y="2203"/>
                </a:cubicBezTo>
                <a:cubicBezTo>
                  <a:pt x="6656" y="1977"/>
                  <a:pt x="6192" y="1548"/>
                  <a:pt x="5918" y="1024"/>
                </a:cubicBezTo>
                <a:lnTo>
                  <a:pt x="5918" y="167"/>
                </a:lnTo>
                <a:cubicBezTo>
                  <a:pt x="5918" y="72"/>
                  <a:pt x="5835" y="0"/>
                  <a:pt x="57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009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6666296" y="339680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PERFORMANCE AND</a:t>
            </a:r>
            <a:br>
              <a:rPr lang="en" dirty="0"/>
            </a:br>
            <a:r>
              <a:rPr lang="en" dirty="0"/>
              <a:t>USING EXAMPLES</a:t>
            </a:r>
            <a:endParaRPr dirty="0"/>
          </a:p>
        </p:txBody>
      </p:sp>
      <p:sp>
        <p:nvSpPr>
          <p:cNvPr id="472" name="Google Shape;472;p27"/>
          <p:cNvSpPr txBox="1">
            <a:spLocks noGrp="1"/>
          </p:cNvSpPr>
          <p:nvPr>
            <p:ph type="subTitle" idx="1"/>
          </p:nvPr>
        </p:nvSpPr>
        <p:spPr>
          <a:xfrm>
            <a:off x="6666298" y="3829675"/>
            <a:ext cx="1753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rPr>
              <a:t>What is the performance of the project and its use</a:t>
            </a:r>
          </a:p>
        </p:txBody>
      </p:sp>
      <p:sp>
        <p:nvSpPr>
          <p:cNvPr id="473" name="Google Shape;473;p27"/>
          <p:cNvSpPr txBox="1">
            <a:spLocks noGrp="1"/>
          </p:cNvSpPr>
          <p:nvPr>
            <p:ph type="ctrTitle" idx="4"/>
          </p:nvPr>
        </p:nvSpPr>
        <p:spPr>
          <a:xfrm>
            <a:off x="3500009" y="3396800"/>
            <a:ext cx="2072706"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IMPLEMENTATION</a:t>
            </a:r>
            <a:br>
              <a:rPr lang="en" dirty="0"/>
            </a:br>
            <a:r>
              <a:rPr lang="en" dirty="0"/>
              <a:t>AND </a:t>
            </a:r>
            <a:r>
              <a:rPr lang="en-US" dirty="0"/>
              <a:t>CHALLENGES</a:t>
            </a:r>
            <a:endParaRPr dirty="0"/>
          </a:p>
        </p:txBody>
      </p:sp>
      <p:sp>
        <p:nvSpPr>
          <p:cNvPr id="474" name="Google Shape;474;p27"/>
          <p:cNvSpPr txBox="1">
            <a:spLocks noGrp="1"/>
          </p:cNvSpPr>
          <p:nvPr>
            <p:ph type="ctrTitle"/>
          </p:nvPr>
        </p:nvSpPr>
        <p:spPr>
          <a:xfrm>
            <a:off x="1223300" y="3396800"/>
            <a:ext cx="2152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ABOUT THE PROJECT</a:t>
            </a:r>
            <a:endParaRPr dirty="0"/>
          </a:p>
        </p:txBody>
      </p:sp>
      <p:sp>
        <p:nvSpPr>
          <p:cNvPr id="475" name="Google Shape;475;p27"/>
          <p:cNvSpPr txBox="1">
            <a:spLocks noGrp="1"/>
          </p:cNvSpPr>
          <p:nvPr>
            <p:ph type="subTitle" idx="2"/>
          </p:nvPr>
        </p:nvSpPr>
        <p:spPr>
          <a:xfrm>
            <a:off x="1223300" y="3829680"/>
            <a:ext cx="175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the project about</a:t>
            </a:r>
            <a:endParaRPr dirty="0"/>
          </a:p>
        </p:txBody>
      </p:sp>
      <p:sp>
        <p:nvSpPr>
          <p:cNvPr id="476" name="Google Shape;476;p27"/>
          <p:cNvSpPr txBox="1">
            <a:spLocks noGrp="1"/>
          </p:cNvSpPr>
          <p:nvPr>
            <p:ph type="title" idx="3"/>
          </p:nvPr>
        </p:nvSpPr>
        <p:spPr>
          <a:xfrm>
            <a:off x="1223300"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77" name="Google Shape;477;p27"/>
          <p:cNvSpPr txBox="1">
            <a:spLocks noGrp="1"/>
          </p:cNvSpPr>
          <p:nvPr>
            <p:ph type="subTitle" idx="5"/>
          </p:nvPr>
        </p:nvSpPr>
        <p:spPr>
          <a:xfrm>
            <a:off x="3545926" y="3829680"/>
            <a:ext cx="2251799"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we implemented and what were the challenges, optimizations and additional features</a:t>
            </a:r>
            <a:endParaRPr dirty="0"/>
          </a:p>
        </p:txBody>
      </p:sp>
      <p:sp>
        <p:nvSpPr>
          <p:cNvPr id="478" name="Google Shape;478;p27"/>
          <p:cNvSpPr txBox="1">
            <a:spLocks noGrp="1"/>
          </p:cNvSpPr>
          <p:nvPr>
            <p:ph type="title" idx="6"/>
          </p:nvPr>
        </p:nvSpPr>
        <p:spPr>
          <a:xfrm>
            <a:off x="3942827"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 OF CONTENTS</a:t>
            </a:r>
            <a:endParaRPr/>
          </a:p>
        </p:txBody>
      </p:sp>
      <p:sp>
        <p:nvSpPr>
          <p:cNvPr id="480" name="Google Shape;480;p27"/>
          <p:cNvSpPr txBox="1">
            <a:spLocks noGrp="1"/>
          </p:cNvSpPr>
          <p:nvPr>
            <p:ph type="title" idx="9"/>
          </p:nvPr>
        </p:nvSpPr>
        <p:spPr>
          <a:xfrm>
            <a:off x="6665704"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81" name="Google Shape;481;p27"/>
          <p:cNvSpPr/>
          <p:nvPr/>
        </p:nvSpPr>
        <p:spPr>
          <a:xfrm>
            <a:off x="12233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3942827"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665704"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stCxn id="481" idx="1"/>
            <a:endCxn id="476" idx="1"/>
          </p:cNvCxnSpPr>
          <p:nvPr/>
        </p:nvCxnSpPr>
        <p:spPr>
          <a:xfrm>
            <a:off x="1223300"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stCxn id="482" idx="1"/>
            <a:endCxn id="478" idx="1"/>
          </p:cNvCxnSpPr>
          <p:nvPr/>
        </p:nvCxnSpPr>
        <p:spPr>
          <a:xfrm>
            <a:off x="3942827"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stCxn id="483" idx="1"/>
            <a:endCxn id="480" idx="1"/>
          </p:cNvCxnSpPr>
          <p:nvPr/>
        </p:nvCxnSpPr>
        <p:spPr>
          <a:xfrm>
            <a:off x="6665704"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7"/>
          <p:cNvGrpSpPr/>
          <p:nvPr/>
        </p:nvGrpSpPr>
        <p:grpSpPr>
          <a:xfrm>
            <a:off x="4075558" y="1684660"/>
            <a:ext cx="577210" cy="580282"/>
            <a:chOff x="3095745" y="3805393"/>
            <a:chExt cx="352840" cy="354717"/>
          </a:xfrm>
        </p:grpSpPr>
        <p:sp>
          <p:nvSpPr>
            <p:cNvPr id="491" name="Google Shape;491;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27"/>
          <p:cNvGrpSpPr/>
          <p:nvPr/>
        </p:nvGrpSpPr>
        <p:grpSpPr>
          <a:xfrm>
            <a:off x="6789168" y="1684647"/>
            <a:ext cx="583817" cy="580314"/>
            <a:chOff x="3541011" y="3367320"/>
            <a:chExt cx="348257" cy="346188"/>
          </a:xfrm>
        </p:grpSpPr>
        <p:sp>
          <p:nvSpPr>
            <p:cNvPr id="498"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41"/>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CHALLENGES</a:t>
            </a:r>
            <a:endParaRPr sz="3000" dirty="0"/>
          </a:p>
        </p:txBody>
      </p:sp>
      <p:sp>
        <p:nvSpPr>
          <p:cNvPr id="1140" name="Google Shape;1140;p41"/>
          <p:cNvSpPr txBox="1">
            <a:spLocks noGrp="1"/>
          </p:cNvSpPr>
          <p:nvPr>
            <p:ph type="ctrTitle"/>
          </p:nvPr>
        </p:nvSpPr>
        <p:spPr>
          <a:xfrm>
            <a:off x="915161" y="2299544"/>
            <a:ext cx="1881300" cy="64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KNOWLEDGE</a:t>
            </a:r>
            <a:endParaRPr dirty="0"/>
          </a:p>
        </p:txBody>
      </p:sp>
      <p:sp>
        <p:nvSpPr>
          <p:cNvPr id="1141" name="Google Shape;1141;p41"/>
          <p:cNvSpPr txBox="1">
            <a:spLocks noGrp="1"/>
          </p:cNvSpPr>
          <p:nvPr>
            <p:ph type="subTitle" idx="1"/>
          </p:nvPr>
        </p:nvSpPr>
        <p:spPr>
          <a:xfrm>
            <a:off x="439383" y="1835709"/>
            <a:ext cx="2720938"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 had to learn a lot to complete this project, and extending my knowledge aiming to find solutions to problems I had.</a:t>
            </a:r>
            <a:endParaRPr dirty="0"/>
          </a:p>
        </p:txBody>
      </p:sp>
      <p:sp>
        <p:nvSpPr>
          <p:cNvPr id="1142" name="Google Shape;1142;p41"/>
          <p:cNvSpPr txBox="1">
            <a:spLocks noGrp="1"/>
          </p:cNvSpPr>
          <p:nvPr>
            <p:ph type="subTitle" idx="3"/>
          </p:nvPr>
        </p:nvSpPr>
        <p:spPr>
          <a:xfrm>
            <a:off x="5983636" y="1827979"/>
            <a:ext cx="2630237"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Debugging is always a challenge, especially when running multithreading programs, where any execute yields different result. </a:t>
            </a:r>
            <a:endParaRPr dirty="0"/>
          </a:p>
        </p:txBody>
      </p:sp>
      <p:sp>
        <p:nvSpPr>
          <p:cNvPr id="1143" name="Google Shape;1143;p41"/>
          <p:cNvSpPr txBox="1">
            <a:spLocks noGrp="1"/>
          </p:cNvSpPr>
          <p:nvPr>
            <p:ph type="ctrTitle" idx="2"/>
          </p:nvPr>
        </p:nvSpPr>
        <p:spPr>
          <a:xfrm>
            <a:off x="6345518" y="2299544"/>
            <a:ext cx="1881300"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DEBUGGING</a:t>
            </a:r>
            <a:endParaRPr dirty="0"/>
          </a:p>
        </p:txBody>
      </p:sp>
      <p:sp>
        <p:nvSpPr>
          <p:cNvPr id="1144" name="Google Shape;1144;p41"/>
          <p:cNvSpPr txBox="1">
            <a:spLocks noGrp="1"/>
          </p:cNvSpPr>
          <p:nvPr>
            <p:ph type="ctrTitle" idx="4"/>
          </p:nvPr>
        </p:nvSpPr>
        <p:spPr>
          <a:xfrm>
            <a:off x="915161" y="2861525"/>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CO</a:t>
            </a:r>
            <a:r>
              <a:rPr lang="en-US" dirty="0"/>
              <a:t>MPATIBILITY</a:t>
            </a:r>
            <a:endParaRPr dirty="0"/>
          </a:p>
        </p:txBody>
      </p:sp>
      <p:sp>
        <p:nvSpPr>
          <p:cNvPr id="1145" name="Google Shape;1145;p41"/>
          <p:cNvSpPr txBox="1">
            <a:spLocks noGrp="1"/>
          </p:cNvSpPr>
          <p:nvPr>
            <p:ph type="subTitle" idx="5"/>
          </p:nvPr>
        </p:nvSpPr>
        <p:spPr>
          <a:xfrm>
            <a:off x="723511" y="3353275"/>
            <a:ext cx="2357078"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Sometimes things worked at my computer but didn’t work at CSL3 server, or vice versa. </a:t>
            </a:r>
            <a:endParaRPr dirty="0"/>
          </a:p>
        </p:txBody>
      </p:sp>
      <p:sp>
        <p:nvSpPr>
          <p:cNvPr id="1146" name="Google Shape;1146;p41"/>
          <p:cNvSpPr txBox="1">
            <a:spLocks noGrp="1"/>
          </p:cNvSpPr>
          <p:nvPr>
            <p:ph type="ctrTitle" idx="6"/>
          </p:nvPr>
        </p:nvSpPr>
        <p:spPr>
          <a:xfrm>
            <a:off x="6345518" y="2861525"/>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SEARCHING</a:t>
            </a:r>
            <a:endParaRPr dirty="0"/>
          </a:p>
        </p:txBody>
      </p:sp>
      <p:sp>
        <p:nvSpPr>
          <p:cNvPr id="1147" name="Google Shape;1147;p41"/>
          <p:cNvSpPr txBox="1">
            <a:spLocks noGrp="1"/>
          </p:cNvSpPr>
          <p:nvPr>
            <p:ph type="subTitle" idx="7"/>
          </p:nvPr>
        </p:nvSpPr>
        <p:spPr>
          <a:xfrm>
            <a:off x="5754137" y="3294148"/>
            <a:ext cx="3243597" cy="11264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a:t>
            </a:r>
            <a:r>
              <a:rPr lang="en" dirty="0"/>
              <a:t>ometimes I was searching for a solution to a problem all over the internet, for example, I wasn’t aware that “compare_exchange_weak” is changing the other pointer in case of failure, which led to segfaults.</a:t>
            </a:r>
            <a:endParaRPr dirty="0"/>
          </a:p>
        </p:txBody>
      </p:sp>
      <p:sp>
        <p:nvSpPr>
          <p:cNvPr id="1148" name="Google Shape;1148;p41"/>
          <p:cNvSpPr/>
          <p:nvPr/>
        </p:nvSpPr>
        <p:spPr>
          <a:xfrm>
            <a:off x="3174876" y="1346300"/>
            <a:ext cx="2794205" cy="2794153"/>
          </a:xfrm>
          <a:custGeom>
            <a:avLst/>
            <a:gdLst/>
            <a:ahLst/>
            <a:cxnLst/>
            <a:rect l="l" t="t" r="r" b="b"/>
            <a:pathLst>
              <a:path w="53593" h="53592" extrusionOk="0">
                <a:moveTo>
                  <a:pt x="26790" y="454"/>
                </a:moveTo>
                <a:cubicBezTo>
                  <a:pt x="41319" y="454"/>
                  <a:pt x="53139" y="12273"/>
                  <a:pt x="53139" y="26789"/>
                </a:cubicBezTo>
                <a:cubicBezTo>
                  <a:pt x="53139" y="41318"/>
                  <a:pt x="41319" y="53138"/>
                  <a:pt x="26790" y="53138"/>
                </a:cubicBezTo>
                <a:cubicBezTo>
                  <a:pt x="12274" y="53138"/>
                  <a:pt x="454" y="41318"/>
                  <a:pt x="454" y="26789"/>
                </a:cubicBezTo>
                <a:cubicBezTo>
                  <a:pt x="454" y="12273"/>
                  <a:pt x="12274" y="454"/>
                  <a:pt x="26790" y="454"/>
                </a:cubicBezTo>
                <a:close/>
                <a:moveTo>
                  <a:pt x="26790" y="0"/>
                </a:moveTo>
                <a:cubicBezTo>
                  <a:pt x="12022" y="0"/>
                  <a:pt x="1" y="12021"/>
                  <a:pt x="1" y="26789"/>
                </a:cubicBezTo>
                <a:cubicBezTo>
                  <a:pt x="1" y="41570"/>
                  <a:pt x="12022" y="53591"/>
                  <a:pt x="26790" y="53591"/>
                </a:cubicBezTo>
                <a:cubicBezTo>
                  <a:pt x="41571" y="53591"/>
                  <a:pt x="53592" y="41570"/>
                  <a:pt x="53592" y="26789"/>
                </a:cubicBezTo>
                <a:cubicBezTo>
                  <a:pt x="53592" y="12021"/>
                  <a:pt x="41571" y="0"/>
                  <a:pt x="26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a:off x="3363449" y="1535500"/>
            <a:ext cx="2417042" cy="2416417"/>
          </a:xfrm>
          <a:custGeom>
            <a:avLst/>
            <a:gdLst/>
            <a:ahLst/>
            <a:cxnLst/>
            <a:rect l="l" t="t" r="r" b="b"/>
            <a:pathLst>
              <a:path w="46359" h="46347" extrusionOk="0">
                <a:moveTo>
                  <a:pt x="23173" y="441"/>
                </a:moveTo>
                <a:cubicBezTo>
                  <a:pt x="35711" y="441"/>
                  <a:pt x="45905" y="10635"/>
                  <a:pt x="45905" y="23160"/>
                </a:cubicBezTo>
                <a:cubicBezTo>
                  <a:pt x="45905" y="35698"/>
                  <a:pt x="35711" y="45892"/>
                  <a:pt x="23186" y="45892"/>
                </a:cubicBezTo>
                <a:cubicBezTo>
                  <a:pt x="10661" y="45892"/>
                  <a:pt x="466" y="35698"/>
                  <a:pt x="466" y="23160"/>
                </a:cubicBezTo>
                <a:cubicBezTo>
                  <a:pt x="466" y="10635"/>
                  <a:pt x="10648" y="441"/>
                  <a:pt x="23173" y="441"/>
                </a:cubicBezTo>
                <a:close/>
                <a:moveTo>
                  <a:pt x="23173" y="0"/>
                </a:moveTo>
                <a:cubicBezTo>
                  <a:pt x="10396" y="0"/>
                  <a:pt x="0" y="10383"/>
                  <a:pt x="0" y="23160"/>
                </a:cubicBezTo>
                <a:cubicBezTo>
                  <a:pt x="0" y="35950"/>
                  <a:pt x="10396" y="46346"/>
                  <a:pt x="23173" y="46346"/>
                </a:cubicBezTo>
                <a:cubicBezTo>
                  <a:pt x="35963" y="46346"/>
                  <a:pt x="46359" y="35938"/>
                  <a:pt x="46359" y="23160"/>
                </a:cubicBezTo>
                <a:cubicBezTo>
                  <a:pt x="46359" y="10396"/>
                  <a:pt x="35963" y="0"/>
                  <a:pt x="23173"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a:off x="3471839" y="1723396"/>
            <a:ext cx="2120119" cy="2039932"/>
          </a:xfrm>
          <a:custGeom>
            <a:avLst/>
            <a:gdLst/>
            <a:ahLst/>
            <a:cxnLst/>
            <a:rect l="l" t="t" r="r" b="b"/>
            <a:pathLst>
              <a:path w="40664" h="39126" extrusionOk="0">
                <a:moveTo>
                  <a:pt x="21094" y="454"/>
                </a:moveTo>
                <a:cubicBezTo>
                  <a:pt x="31641" y="466"/>
                  <a:pt x="40197" y="9010"/>
                  <a:pt x="40210" y="19556"/>
                </a:cubicBezTo>
                <a:cubicBezTo>
                  <a:pt x="40210" y="27293"/>
                  <a:pt x="35547" y="34262"/>
                  <a:pt x="28415" y="37210"/>
                </a:cubicBezTo>
                <a:cubicBezTo>
                  <a:pt x="26049" y="38191"/>
                  <a:pt x="23565" y="38667"/>
                  <a:pt x="21102" y="38667"/>
                </a:cubicBezTo>
                <a:cubicBezTo>
                  <a:pt x="16129" y="38667"/>
                  <a:pt x="11243" y="36726"/>
                  <a:pt x="7586" y="33077"/>
                </a:cubicBezTo>
                <a:cubicBezTo>
                  <a:pt x="2130" y="27608"/>
                  <a:pt x="492" y="19393"/>
                  <a:pt x="3440" y="12248"/>
                </a:cubicBezTo>
                <a:cubicBezTo>
                  <a:pt x="6402" y="5116"/>
                  <a:pt x="13370" y="454"/>
                  <a:pt x="21094" y="454"/>
                </a:cubicBezTo>
                <a:close/>
                <a:moveTo>
                  <a:pt x="21107" y="0"/>
                </a:moveTo>
                <a:cubicBezTo>
                  <a:pt x="16017" y="0"/>
                  <a:pt x="11015" y="1989"/>
                  <a:pt x="7271" y="5733"/>
                </a:cubicBezTo>
                <a:cubicBezTo>
                  <a:pt x="1676" y="11328"/>
                  <a:pt x="0" y="19733"/>
                  <a:pt x="3025" y="27041"/>
                </a:cubicBezTo>
                <a:cubicBezTo>
                  <a:pt x="6049" y="34362"/>
                  <a:pt x="13181" y="39126"/>
                  <a:pt x="21094" y="39126"/>
                </a:cubicBezTo>
                <a:cubicBezTo>
                  <a:pt x="31893" y="39113"/>
                  <a:pt x="40651" y="30355"/>
                  <a:pt x="40663" y="19556"/>
                </a:cubicBezTo>
                <a:cubicBezTo>
                  <a:pt x="40663" y="11643"/>
                  <a:pt x="35888" y="4511"/>
                  <a:pt x="28579" y="1487"/>
                </a:cubicBezTo>
                <a:cubicBezTo>
                  <a:pt x="26161" y="486"/>
                  <a:pt x="23624" y="0"/>
                  <a:pt x="21107"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a:off x="3674854" y="1911761"/>
            <a:ext cx="1728515" cy="1663030"/>
          </a:xfrm>
          <a:custGeom>
            <a:avLst/>
            <a:gdLst/>
            <a:ahLst/>
            <a:cxnLst/>
            <a:rect l="l" t="t" r="r" b="b"/>
            <a:pathLst>
              <a:path w="33153" h="31897" extrusionOk="0">
                <a:moveTo>
                  <a:pt x="17200" y="457"/>
                </a:moveTo>
                <a:cubicBezTo>
                  <a:pt x="25756" y="470"/>
                  <a:pt x="32687" y="7400"/>
                  <a:pt x="32699" y="15943"/>
                </a:cubicBezTo>
                <a:cubicBezTo>
                  <a:pt x="32699" y="22219"/>
                  <a:pt x="28919" y="27864"/>
                  <a:pt x="23135" y="30258"/>
                </a:cubicBezTo>
                <a:cubicBezTo>
                  <a:pt x="21216" y="31055"/>
                  <a:pt x="19202" y="31442"/>
                  <a:pt x="17207" y="31442"/>
                </a:cubicBezTo>
                <a:cubicBezTo>
                  <a:pt x="13176" y="31442"/>
                  <a:pt x="9217" y="29864"/>
                  <a:pt x="6250" y="26906"/>
                </a:cubicBezTo>
                <a:cubicBezTo>
                  <a:pt x="1815" y="22471"/>
                  <a:pt x="491" y="15805"/>
                  <a:pt x="2886" y="10021"/>
                </a:cubicBezTo>
                <a:cubicBezTo>
                  <a:pt x="5292" y="4225"/>
                  <a:pt x="10938" y="457"/>
                  <a:pt x="17200" y="457"/>
                </a:cubicBezTo>
                <a:close/>
                <a:moveTo>
                  <a:pt x="17222" y="0"/>
                </a:moveTo>
                <a:cubicBezTo>
                  <a:pt x="13069" y="0"/>
                  <a:pt x="8988" y="1625"/>
                  <a:pt x="5935" y="4678"/>
                </a:cubicBezTo>
                <a:cubicBezTo>
                  <a:pt x="1374" y="9227"/>
                  <a:pt x="0" y="16095"/>
                  <a:pt x="2470" y="22055"/>
                </a:cubicBezTo>
                <a:cubicBezTo>
                  <a:pt x="4940" y="28002"/>
                  <a:pt x="10749" y="31896"/>
                  <a:pt x="17200" y="31896"/>
                </a:cubicBezTo>
                <a:cubicBezTo>
                  <a:pt x="26008" y="31884"/>
                  <a:pt x="33140" y="24751"/>
                  <a:pt x="33153" y="15943"/>
                </a:cubicBezTo>
                <a:cubicBezTo>
                  <a:pt x="33153" y="9504"/>
                  <a:pt x="29272" y="3683"/>
                  <a:pt x="23312" y="1213"/>
                </a:cubicBezTo>
                <a:cubicBezTo>
                  <a:pt x="21341" y="396"/>
                  <a:pt x="19273" y="0"/>
                  <a:pt x="17222"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rot="-8999970">
            <a:off x="3174921" y="1347034"/>
            <a:ext cx="2794158" cy="2793489"/>
          </a:xfrm>
          <a:prstGeom prst="blockArc">
            <a:avLst>
              <a:gd name="adj1" fmla="val 15791057"/>
              <a:gd name="adj2" fmla="val 10360267"/>
              <a:gd name="adj3" fmla="val 86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a:off x="3363451" y="1535447"/>
            <a:ext cx="2417100" cy="2416500"/>
          </a:xfrm>
          <a:prstGeom prst="blockArc">
            <a:avLst>
              <a:gd name="adj1" fmla="val 18313733"/>
              <a:gd name="adj2" fmla="val 10538502"/>
              <a:gd name="adj3" fmla="val 1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1"/>
          <p:cNvSpPr/>
          <p:nvPr/>
        </p:nvSpPr>
        <p:spPr>
          <a:xfrm rot="4870002">
            <a:off x="3552388" y="1724236"/>
            <a:ext cx="2039591" cy="2038998"/>
          </a:xfrm>
          <a:prstGeom prst="blockArc">
            <a:avLst>
              <a:gd name="adj1" fmla="val 2412399"/>
              <a:gd name="adj2" fmla="val 10510293"/>
              <a:gd name="adj3" fmla="val 121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1"/>
          <p:cNvSpPr/>
          <p:nvPr/>
        </p:nvSpPr>
        <p:spPr>
          <a:xfrm rot="788870">
            <a:off x="3743754" y="1915710"/>
            <a:ext cx="1656523" cy="1655871"/>
          </a:xfrm>
          <a:prstGeom prst="blockArc">
            <a:avLst>
              <a:gd name="adj1" fmla="val 19721094"/>
              <a:gd name="adj2" fmla="val 10510293"/>
              <a:gd name="adj3" fmla="val 121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6" name="Google Shape;1156;p41"/>
          <p:cNvCxnSpPr/>
          <p:nvPr/>
        </p:nvCxnSpPr>
        <p:spPr>
          <a:xfrm>
            <a:off x="2068344" y="2735750"/>
            <a:ext cx="1716900" cy="0"/>
          </a:xfrm>
          <a:prstGeom prst="straightConnector1">
            <a:avLst/>
          </a:prstGeom>
          <a:noFill/>
          <a:ln w="19050" cap="flat" cmpd="sng">
            <a:solidFill>
              <a:schemeClr val="accent2"/>
            </a:solidFill>
            <a:prstDash val="solid"/>
            <a:round/>
            <a:headEnd type="none" w="med" len="med"/>
            <a:tailEnd type="oval" w="med" len="med"/>
          </a:ln>
        </p:spPr>
      </p:cxnSp>
      <p:cxnSp>
        <p:nvCxnSpPr>
          <p:cNvPr id="1157" name="Google Shape;1157;p41"/>
          <p:cNvCxnSpPr/>
          <p:nvPr/>
        </p:nvCxnSpPr>
        <p:spPr>
          <a:xfrm>
            <a:off x="2068344" y="3062800"/>
            <a:ext cx="1577400" cy="0"/>
          </a:xfrm>
          <a:prstGeom prst="straightConnector1">
            <a:avLst/>
          </a:prstGeom>
          <a:noFill/>
          <a:ln w="19050" cap="flat" cmpd="sng">
            <a:solidFill>
              <a:schemeClr val="accent4"/>
            </a:solidFill>
            <a:prstDash val="solid"/>
            <a:round/>
            <a:headEnd type="none" w="med" len="med"/>
            <a:tailEnd type="oval" w="med" len="med"/>
          </a:ln>
        </p:spPr>
      </p:cxnSp>
      <p:cxnSp>
        <p:nvCxnSpPr>
          <p:cNvPr id="1158" name="Google Shape;1158;p41"/>
          <p:cNvCxnSpPr/>
          <p:nvPr/>
        </p:nvCxnSpPr>
        <p:spPr>
          <a:xfrm rot="10800000">
            <a:off x="5715844" y="2735750"/>
            <a:ext cx="1310100" cy="0"/>
          </a:xfrm>
          <a:prstGeom prst="straightConnector1">
            <a:avLst/>
          </a:prstGeom>
          <a:noFill/>
          <a:ln w="19050" cap="flat" cmpd="sng">
            <a:solidFill>
              <a:schemeClr val="accent3"/>
            </a:solidFill>
            <a:prstDash val="solid"/>
            <a:round/>
            <a:headEnd type="none" w="med" len="med"/>
            <a:tailEnd type="oval" w="med" len="med"/>
          </a:ln>
        </p:spPr>
      </p:cxnSp>
      <p:cxnSp>
        <p:nvCxnSpPr>
          <p:cNvPr id="1159" name="Google Shape;1159;p41"/>
          <p:cNvCxnSpPr/>
          <p:nvPr/>
        </p:nvCxnSpPr>
        <p:spPr>
          <a:xfrm rot="10800000">
            <a:off x="5878144" y="3062800"/>
            <a:ext cx="1147800" cy="0"/>
          </a:xfrm>
          <a:prstGeom prst="straightConnector1">
            <a:avLst/>
          </a:prstGeom>
          <a:noFill/>
          <a:ln w="19050" cap="flat" cmpd="sng">
            <a:solidFill>
              <a:schemeClr val="accent1"/>
            </a:solidFill>
            <a:prstDash val="solid"/>
            <a:round/>
            <a:headEnd type="none" w="med" len="med"/>
            <a:tailEnd type="oval" w="med" len="med"/>
          </a:ln>
        </p:spPr>
      </p:cxnSp>
    </p:spTree>
    <p:extLst>
      <p:ext uri="{BB962C8B-B14F-4D97-AF65-F5344CB8AC3E}">
        <p14:creationId xmlns:p14="http://schemas.microsoft.com/office/powerpoint/2010/main" val="2337813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757401" y="989475"/>
            <a:ext cx="7405087" cy="34063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rPr>
              <a:t>I did not apply any significant optimizations because I couldn’t do it without changing the logic of the queue, so I found it hard to optimize the code.</a:t>
            </a:r>
          </a:p>
          <a:p>
            <a:pPr marL="0" lvl="0" indent="0" algn="l" rtl="0">
              <a:spcBef>
                <a:spcPts val="0"/>
              </a:spcBef>
              <a:spcAft>
                <a:spcPts val="0"/>
              </a:spcAft>
              <a:buNone/>
            </a:pPr>
            <a:r>
              <a:rPr lang="en-US" dirty="0">
                <a:solidFill>
                  <a:schemeClr val="bg1"/>
                </a:solidFill>
              </a:rPr>
              <a:t>For example, I was trying to optimize using prior knowledge about the queue, like one dequeuer and many enqueuers, or vice versa. Having an optimization for this means changing the whole logic of the queue.</a:t>
            </a:r>
          </a:p>
          <a:p>
            <a:pPr marL="0" lvl="0" indent="0" algn="l" rtl="0">
              <a:spcBef>
                <a:spcPts val="0"/>
              </a:spcBef>
              <a:spcAft>
                <a:spcPts val="0"/>
              </a:spcAft>
              <a:buNone/>
            </a:pPr>
            <a:r>
              <a:rPr lang="en-US" dirty="0">
                <a:solidFill>
                  <a:schemeClr val="bg1"/>
                </a:solidFill>
              </a:rPr>
              <a:t>I also thought of optimizing the queue and making it NUMA-Aware, using thread’s local memory, instead of queue’s thread-safe memory, but I was not able to do it since the thread-safe memory will be connected later to the tail of the queue, and then become shared memory, and therefore, cannot be local. </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OPTIMIZATIONS</a:t>
            </a:r>
            <a:endParaRPr dirty="0"/>
          </a:p>
        </p:txBody>
      </p:sp>
    </p:spTree>
    <p:extLst>
      <p:ext uri="{BB962C8B-B14F-4D97-AF65-F5344CB8AC3E}">
        <p14:creationId xmlns:p14="http://schemas.microsoft.com/office/powerpoint/2010/main" val="228635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757401" y="989475"/>
            <a:ext cx="7405087"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added 2 features to the queue, which I find useful.</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ADDITIONAL FEATURES</a:t>
            </a:r>
            <a:endParaRPr dirty="0"/>
          </a:p>
        </p:txBody>
      </p:sp>
      <p:sp>
        <p:nvSpPr>
          <p:cNvPr id="4" name="Google Shape;506;p28">
            <a:extLst>
              <a:ext uri="{FF2B5EF4-FFF2-40B4-BE49-F238E27FC236}">
                <a16:creationId xmlns:a16="http://schemas.microsoft.com/office/drawing/2014/main" id="{72957590-D9E1-448D-B012-833B7220308F}"/>
              </a:ext>
            </a:extLst>
          </p:cNvPr>
          <p:cNvSpPr txBox="1">
            <a:spLocks/>
          </p:cNvSpPr>
          <p:nvPr/>
        </p:nvSpPr>
        <p:spPr>
          <a:xfrm>
            <a:off x="757401" y="1498697"/>
            <a:ext cx="7405087" cy="774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r>
              <a:rPr lang="en-US" dirty="0"/>
              <a:t>First one, when evaluating a batch, I thought it is useful to get a list of all the items that were dequeued in this batch.</a:t>
            </a:r>
          </a:p>
          <a:p>
            <a:pPr marL="0" indent="0">
              <a:buFont typeface="Maven Pro"/>
              <a:buNone/>
            </a:pPr>
            <a:r>
              <a:rPr lang="en-US" dirty="0"/>
              <a:t>Therefore, I overloaded the Evaluate function, getting also a queue of T* items, and it inserts those items to the queue.  </a:t>
            </a:r>
          </a:p>
        </p:txBody>
      </p:sp>
      <p:sp>
        <p:nvSpPr>
          <p:cNvPr id="2" name="Google Shape;506;p28">
            <a:extLst>
              <a:ext uri="{FF2B5EF4-FFF2-40B4-BE49-F238E27FC236}">
                <a16:creationId xmlns:a16="http://schemas.microsoft.com/office/drawing/2014/main" id="{276784A5-4847-4FBC-A00E-A8794A402277}"/>
              </a:ext>
            </a:extLst>
          </p:cNvPr>
          <p:cNvSpPr txBox="1">
            <a:spLocks/>
          </p:cNvSpPr>
          <p:nvPr/>
        </p:nvSpPr>
        <p:spPr>
          <a:xfrm>
            <a:off x="757400" y="2827722"/>
            <a:ext cx="7405087" cy="774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r>
              <a:rPr lang="en-US" dirty="0"/>
              <a:t>Second one, I added the ability to edit the batch, since we will not execute the batch until we have “evaluate” calling (explicit or implicit), and therefore, we can edit the batch by using the method “</a:t>
            </a:r>
            <a:r>
              <a:rPr lang="en-US" dirty="0" err="1"/>
              <a:t>UndoFuture</a:t>
            </a:r>
            <a:r>
              <a:rPr lang="en-US" dirty="0"/>
              <a:t>”, which remove the last Future was added, or does nothing if there are no Futures. </a:t>
            </a:r>
          </a:p>
        </p:txBody>
      </p:sp>
    </p:spTree>
    <p:extLst>
      <p:ext uri="{BB962C8B-B14F-4D97-AF65-F5344CB8AC3E}">
        <p14:creationId xmlns:p14="http://schemas.microsoft.com/office/powerpoint/2010/main" val="946015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815018" y="1964425"/>
            <a:ext cx="4817487" cy="83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PERFORMANCE AND</a:t>
            </a:r>
            <a:br>
              <a:rPr lang="en" dirty="0"/>
            </a:br>
            <a:r>
              <a:rPr lang="en" dirty="0"/>
              <a:t>USING EXAMPLES</a:t>
            </a:r>
            <a:endParaRPr lang="en-US" dirty="0"/>
          </a:p>
        </p:txBody>
      </p:sp>
      <p:sp>
        <p:nvSpPr>
          <p:cNvPr id="688" name="Google Shape;688;p32"/>
          <p:cNvSpPr txBox="1">
            <a:spLocks noGrp="1"/>
          </p:cNvSpPr>
          <p:nvPr>
            <p:ph type="subTitle" idx="1"/>
          </p:nvPr>
        </p:nvSpPr>
        <p:spPr>
          <a:xfrm>
            <a:off x="1577132" y="2571750"/>
            <a:ext cx="3197330" cy="15558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we evaluated</a:t>
            </a:r>
          </a:p>
          <a:p>
            <a:pPr marL="0" lvl="0" indent="0" algn="ctr" rtl="0">
              <a:spcBef>
                <a:spcPts val="0"/>
              </a:spcBef>
              <a:spcAft>
                <a:spcPts val="0"/>
              </a:spcAft>
              <a:buNone/>
            </a:pPr>
            <a:r>
              <a:rPr lang="en" dirty="0"/>
              <a:t>How it was performed</a:t>
            </a:r>
          </a:p>
          <a:p>
            <a:pPr marL="0" lvl="0" indent="0" algn="ctr" rtl="0">
              <a:spcBef>
                <a:spcPts val="0"/>
              </a:spcBef>
              <a:spcAft>
                <a:spcPts val="0"/>
              </a:spcAft>
              <a:buNone/>
            </a:pPr>
            <a:r>
              <a:rPr lang="en" dirty="0"/>
              <a:t>Testing</a:t>
            </a:r>
          </a:p>
          <a:p>
            <a:pPr marL="0" lvl="0" indent="0" algn="ctr" rtl="0">
              <a:spcBef>
                <a:spcPts val="0"/>
              </a:spcBef>
              <a:spcAft>
                <a:spcPts val="0"/>
              </a:spcAft>
              <a:buNone/>
            </a:pPr>
            <a:r>
              <a:rPr lang="en" dirty="0"/>
              <a:t>Using examples</a:t>
            </a:r>
          </a:p>
        </p:txBody>
      </p:sp>
      <p:sp>
        <p:nvSpPr>
          <p:cNvPr id="689" name="Google Shape;689;p32"/>
          <p:cNvSpPr/>
          <p:nvPr/>
        </p:nvSpPr>
        <p:spPr>
          <a:xfrm>
            <a:off x="5782875" y="1868575"/>
            <a:ext cx="1085100" cy="108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03</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652793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35"/>
          <p:cNvSpPr txBox="1">
            <a:spLocks noGrp="1"/>
          </p:cNvSpPr>
          <p:nvPr>
            <p:ph type="ctrTitle"/>
          </p:nvPr>
        </p:nvSpPr>
        <p:spPr>
          <a:xfrm>
            <a:off x="618824" y="411675"/>
            <a:ext cx="6032625"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WE EVALUATED THE PERFORMENCE</a:t>
            </a:r>
            <a:endParaRPr dirty="0"/>
          </a:p>
        </p:txBody>
      </p:sp>
      <p:sp>
        <p:nvSpPr>
          <p:cNvPr id="1062" name="Google Shape;1062;p35"/>
          <p:cNvSpPr txBox="1"/>
          <p:nvPr/>
        </p:nvSpPr>
        <p:spPr>
          <a:xfrm>
            <a:off x="1307862" y="1022054"/>
            <a:ext cx="2127818" cy="39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000" dirty="0">
              <a:solidFill>
                <a:schemeClr val="lt1"/>
              </a:solidFill>
              <a:latin typeface="Share Tech"/>
              <a:ea typeface="Share Tech"/>
              <a:cs typeface="Share Tech"/>
              <a:sym typeface="Share Tech"/>
            </a:endParaRPr>
          </a:p>
        </p:txBody>
      </p:sp>
      <p:grpSp>
        <p:nvGrpSpPr>
          <p:cNvPr id="57" name="Google Shape;9743;p57">
            <a:extLst>
              <a:ext uri="{FF2B5EF4-FFF2-40B4-BE49-F238E27FC236}">
                <a16:creationId xmlns:a16="http://schemas.microsoft.com/office/drawing/2014/main" id="{5B472532-5F43-4AC4-94E2-E615CD080415}"/>
              </a:ext>
            </a:extLst>
          </p:cNvPr>
          <p:cNvGrpSpPr/>
          <p:nvPr/>
        </p:nvGrpSpPr>
        <p:grpSpPr>
          <a:xfrm>
            <a:off x="3072089" y="1356675"/>
            <a:ext cx="3141049" cy="2374171"/>
            <a:chOff x="5183758" y="1210600"/>
            <a:chExt cx="3605380" cy="2960783"/>
          </a:xfrm>
        </p:grpSpPr>
        <p:sp>
          <p:nvSpPr>
            <p:cNvPr id="58" name="Google Shape;9744;p57">
              <a:extLst>
                <a:ext uri="{FF2B5EF4-FFF2-40B4-BE49-F238E27FC236}">
                  <a16:creationId xmlns:a16="http://schemas.microsoft.com/office/drawing/2014/main" id="{8797F0B9-36E3-41BD-913C-583392D2D2AF}"/>
                </a:ext>
              </a:extLst>
            </p:cNvPr>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chemeClr val="accent6"/>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745;p57">
              <a:extLst>
                <a:ext uri="{FF2B5EF4-FFF2-40B4-BE49-F238E27FC236}">
                  <a16:creationId xmlns:a16="http://schemas.microsoft.com/office/drawing/2014/main" id="{1DB0052D-1BCD-4EED-8883-E6615281615D}"/>
                </a:ext>
              </a:extLst>
            </p:cNvPr>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chemeClr val="accent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746;p57">
              <a:extLst>
                <a:ext uri="{FF2B5EF4-FFF2-40B4-BE49-F238E27FC236}">
                  <a16:creationId xmlns:a16="http://schemas.microsoft.com/office/drawing/2014/main" id="{18582B6C-9626-489C-9054-DCB7350621D6}"/>
                </a:ext>
              </a:extLst>
            </p:cNvPr>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chemeClr val="accent4"/>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747;p57">
              <a:extLst>
                <a:ext uri="{FF2B5EF4-FFF2-40B4-BE49-F238E27FC236}">
                  <a16:creationId xmlns:a16="http://schemas.microsoft.com/office/drawing/2014/main" id="{A6C88422-E73D-4E87-9DEC-FB72BB5BAD3F}"/>
                </a:ext>
              </a:extLst>
            </p:cNvPr>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chemeClr val="accent2"/>
            </a:solid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 name="Google Shape;9748;p57">
              <a:extLst>
                <a:ext uri="{FF2B5EF4-FFF2-40B4-BE49-F238E27FC236}">
                  <a16:creationId xmlns:a16="http://schemas.microsoft.com/office/drawing/2014/main" id="{F49B1709-3BE6-4C00-ADF7-C0523FFF7CD4}"/>
                </a:ext>
              </a:extLst>
            </p:cNvPr>
            <p:cNvCxnSpPr/>
            <p:nvPr/>
          </p:nvCxnSpPr>
          <p:spPr>
            <a:xfrm>
              <a:off x="5183758" y="2382654"/>
              <a:ext cx="922800" cy="0"/>
            </a:xfrm>
            <a:prstGeom prst="straightConnector1">
              <a:avLst/>
            </a:prstGeom>
            <a:noFill/>
            <a:ln w="9525" cap="flat" cmpd="sng">
              <a:solidFill>
                <a:srgbClr val="869FB2"/>
              </a:solidFill>
              <a:prstDash val="solid"/>
              <a:round/>
              <a:headEnd type="oval" w="med" len="med"/>
              <a:tailEnd type="none" w="med" len="med"/>
            </a:ln>
          </p:spPr>
        </p:cxnSp>
        <p:cxnSp>
          <p:nvCxnSpPr>
            <p:cNvPr id="63" name="Google Shape;9749;p57">
              <a:extLst>
                <a:ext uri="{FF2B5EF4-FFF2-40B4-BE49-F238E27FC236}">
                  <a16:creationId xmlns:a16="http://schemas.microsoft.com/office/drawing/2014/main" id="{1EB5FD0D-C851-47C7-ADA2-546E4CEAD019}"/>
                </a:ext>
              </a:extLst>
            </p:cNvPr>
            <p:cNvCxnSpPr/>
            <p:nvPr/>
          </p:nvCxnSpPr>
          <p:spPr>
            <a:xfrm rot="10800000">
              <a:off x="8225195" y="1765431"/>
              <a:ext cx="559200" cy="0"/>
            </a:xfrm>
            <a:prstGeom prst="straightConnector1">
              <a:avLst/>
            </a:prstGeom>
            <a:noFill/>
            <a:ln w="9525" cap="flat" cmpd="sng">
              <a:solidFill>
                <a:srgbClr val="BAC8D3"/>
              </a:solidFill>
              <a:prstDash val="solid"/>
              <a:round/>
              <a:headEnd type="oval" w="med" len="med"/>
              <a:tailEnd type="none" w="med" len="med"/>
            </a:ln>
          </p:spPr>
        </p:cxnSp>
        <p:cxnSp>
          <p:nvCxnSpPr>
            <p:cNvPr id="64" name="Google Shape;9750;p57">
              <a:extLst>
                <a:ext uri="{FF2B5EF4-FFF2-40B4-BE49-F238E27FC236}">
                  <a16:creationId xmlns:a16="http://schemas.microsoft.com/office/drawing/2014/main" id="{4B4609D2-A5D8-4A63-91C8-744B2183C480}"/>
                </a:ext>
              </a:extLst>
            </p:cNvPr>
            <p:cNvCxnSpPr/>
            <p:nvPr/>
          </p:nvCxnSpPr>
          <p:spPr>
            <a:xfrm rot="10800000">
              <a:off x="7504838" y="2943528"/>
              <a:ext cx="1284300" cy="0"/>
            </a:xfrm>
            <a:prstGeom prst="straightConnector1">
              <a:avLst/>
            </a:prstGeom>
            <a:noFill/>
            <a:ln w="9525" cap="flat" cmpd="sng">
              <a:solidFill>
                <a:srgbClr val="5F7D95"/>
              </a:solidFill>
              <a:prstDash val="solid"/>
              <a:round/>
              <a:headEnd type="oval" w="med" len="med"/>
              <a:tailEnd type="none" w="med" len="med"/>
            </a:ln>
          </p:spPr>
        </p:cxnSp>
        <p:cxnSp>
          <p:nvCxnSpPr>
            <p:cNvPr id="65" name="Google Shape;9751;p57">
              <a:extLst>
                <a:ext uri="{FF2B5EF4-FFF2-40B4-BE49-F238E27FC236}">
                  <a16:creationId xmlns:a16="http://schemas.microsoft.com/office/drawing/2014/main" id="{14FF0B9A-7811-4709-A42C-3CAB28376D7A}"/>
                </a:ext>
              </a:extLst>
            </p:cNvPr>
            <p:cNvCxnSpPr/>
            <p:nvPr/>
          </p:nvCxnSpPr>
          <p:spPr>
            <a:xfrm>
              <a:off x="5759284" y="3630350"/>
              <a:ext cx="922800" cy="0"/>
            </a:xfrm>
            <a:prstGeom prst="straightConnector1">
              <a:avLst/>
            </a:prstGeom>
            <a:noFill/>
            <a:ln w="9525" cap="flat" cmpd="sng">
              <a:solidFill>
                <a:srgbClr val="435D74"/>
              </a:solidFill>
              <a:prstDash val="solid"/>
              <a:round/>
              <a:headEnd type="oval" w="med" len="med"/>
              <a:tailEnd type="none" w="med" len="med"/>
            </a:ln>
          </p:spPr>
        </p:cxnSp>
        <p:sp>
          <p:nvSpPr>
            <p:cNvPr id="66" name="Google Shape;9752;p57">
              <a:extLst>
                <a:ext uri="{FF2B5EF4-FFF2-40B4-BE49-F238E27FC236}">
                  <a16:creationId xmlns:a16="http://schemas.microsoft.com/office/drawing/2014/main" id="{42FD673B-E7E3-4683-815F-CBC268011BC6}"/>
                </a:ext>
              </a:extLst>
            </p:cNvPr>
            <p:cNvSpPr/>
            <p:nvPr/>
          </p:nvSpPr>
          <p:spPr>
            <a:xfrm>
              <a:off x="6601902" y="3746583"/>
              <a:ext cx="566400" cy="424800"/>
            </a:xfrm>
            <a:prstGeom prst="downArrow">
              <a:avLst>
                <a:gd name="adj1" fmla="val 50000"/>
                <a:gd name="adj2" fmla="val 50000"/>
              </a:avLst>
            </a:prstGeom>
            <a:solidFill>
              <a:schemeClr val="accent6"/>
            </a:solid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1140;p41">
            <a:extLst>
              <a:ext uri="{FF2B5EF4-FFF2-40B4-BE49-F238E27FC236}">
                <a16:creationId xmlns:a16="http://schemas.microsoft.com/office/drawing/2014/main" id="{2B6461A9-1A11-4018-9F33-28233F160CD4}"/>
              </a:ext>
            </a:extLst>
          </p:cNvPr>
          <p:cNvSpPr txBox="1">
            <a:spLocks/>
          </p:cNvSpPr>
          <p:nvPr/>
        </p:nvSpPr>
        <p:spPr>
          <a:xfrm>
            <a:off x="6213138" y="1090304"/>
            <a:ext cx="2531260"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r"/>
            <a:r>
              <a:rPr lang="en-US" sz="1800" dirty="0"/>
              <a:t>DIFFERENT BATCH SIZES</a:t>
            </a:r>
          </a:p>
        </p:txBody>
      </p:sp>
      <p:sp>
        <p:nvSpPr>
          <p:cNvPr id="2" name="Google Shape;1140;p41">
            <a:extLst>
              <a:ext uri="{FF2B5EF4-FFF2-40B4-BE49-F238E27FC236}">
                <a16:creationId xmlns:a16="http://schemas.microsoft.com/office/drawing/2014/main" id="{7FF98333-C2CB-4D5F-863F-6BBFD5EA6FA3}"/>
              </a:ext>
            </a:extLst>
          </p:cNvPr>
          <p:cNvSpPr txBox="1">
            <a:spLocks/>
          </p:cNvSpPr>
          <p:nvPr/>
        </p:nvSpPr>
        <p:spPr>
          <a:xfrm>
            <a:off x="125835" y="1794789"/>
            <a:ext cx="2946254"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r"/>
            <a:r>
              <a:rPr lang="en-US" sz="1800" dirty="0"/>
              <a:t>DIFFERENT THREADS NUMBERS</a:t>
            </a:r>
          </a:p>
        </p:txBody>
      </p:sp>
      <p:sp>
        <p:nvSpPr>
          <p:cNvPr id="3" name="Google Shape;1140;p41">
            <a:extLst>
              <a:ext uri="{FF2B5EF4-FFF2-40B4-BE49-F238E27FC236}">
                <a16:creationId xmlns:a16="http://schemas.microsoft.com/office/drawing/2014/main" id="{7E422210-E24B-48B9-8DE3-A1988B9DA73B}"/>
              </a:ext>
            </a:extLst>
          </p:cNvPr>
          <p:cNvSpPr txBox="1">
            <a:spLocks/>
          </p:cNvSpPr>
          <p:nvPr/>
        </p:nvSpPr>
        <p:spPr>
          <a:xfrm>
            <a:off x="6373332" y="2624051"/>
            <a:ext cx="2531260"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1800" dirty="0"/>
              <a:t>LETTING ALL THREADS WAKE UP BEFORE START</a:t>
            </a:r>
          </a:p>
        </p:txBody>
      </p:sp>
      <p:sp>
        <p:nvSpPr>
          <p:cNvPr id="4" name="Google Shape;1140;p41">
            <a:extLst>
              <a:ext uri="{FF2B5EF4-FFF2-40B4-BE49-F238E27FC236}">
                <a16:creationId xmlns:a16="http://schemas.microsoft.com/office/drawing/2014/main" id="{BB7576AF-503C-4F76-8E25-F1F73FB0E7FB}"/>
              </a:ext>
            </a:extLst>
          </p:cNvPr>
          <p:cNvSpPr txBox="1">
            <a:spLocks/>
          </p:cNvSpPr>
          <p:nvPr/>
        </p:nvSpPr>
        <p:spPr>
          <a:xfrm>
            <a:off x="668711" y="3086146"/>
            <a:ext cx="3406119"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1800" dirty="0"/>
              <a:t>RUN FOR 3 SECONDS AND </a:t>
            </a:r>
            <a:r>
              <a:rPr lang="en-US" sz="1800" dirty="0" err="1"/>
              <a:t>AND</a:t>
            </a:r>
            <a:r>
              <a:rPr lang="en-US" sz="1800" dirty="0"/>
              <a:t> COUNT THE NUMBER OF OPERATIONS</a:t>
            </a:r>
          </a:p>
        </p:txBody>
      </p:sp>
      <p:sp>
        <p:nvSpPr>
          <p:cNvPr id="74" name="Google Shape;1141;p41">
            <a:extLst>
              <a:ext uri="{FF2B5EF4-FFF2-40B4-BE49-F238E27FC236}">
                <a16:creationId xmlns:a16="http://schemas.microsoft.com/office/drawing/2014/main" id="{A6C6B860-9007-4896-84A1-C420459C031D}"/>
              </a:ext>
            </a:extLst>
          </p:cNvPr>
          <p:cNvSpPr txBox="1">
            <a:spLocks/>
          </p:cNvSpPr>
          <p:nvPr/>
        </p:nvSpPr>
        <p:spPr>
          <a:xfrm>
            <a:off x="6298061" y="1545902"/>
            <a:ext cx="2749980"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latin typeface="Maven Pro" panose="020B0604020202020204" charset="0"/>
              </a:rPr>
              <a:t>4, 16, and 64 size batches, composed of future enqueues and future dequeues randomly. </a:t>
            </a:r>
          </a:p>
        </p:txBody>
      </p:sp>
      <p:sp>
        <p:nvSpPr>
          <p:cNvPr id="5" name="Google Shape;1141;p41">
            <a:extLst>
              <a:ext uri="{FF2B5EF4-FFF2-40B4-BE49-F238E27FC236}">
                <a16:creationId xmlns:a16="http://schemas.microsoft.com/office/drawing/2014/main" id="{06BE32D9-D2BE-4D3F-8642-985A6DC05072}"/>
              </a:ext>
            </a:extLst>
          </p:cNvPr>
          <p:cNvSpPr txBox="1">
            <a:spLocks/>
          </p:cNvSpPr>
          <p:nvPr/>
        </p:nvSpPr>
        <p:spPr>
          <a:xfrm>
            <a:off x="449500" y="2249400"/>
            <a:ext cx="2493581"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latin typeface="Maven Pro" panose="020B0604020202020204" charset="0"/>
              </a:rPr>
              <a:t>1, 2, 4, 8, 16, 32, 64, and 128 threads running for each batch size</a:t>
            </a:r>
          </a:p>
        </p:txBody>
      </p:sp>
      <p:sp>
        <p:nvSpPr>
          <p:cNvPr id="6" name="Google Shape;1141;p41">
            <a:extLst>
              <a:ext uri="{FF2B5EF4-FFF2-40B4-BE49-F238E27FC236}">
                <a16:creationId xmlns:a16="http://schemas.microsoft.com/office/drawing/2014/main" id="{85199550-5559-4EBC-8FFA-49732259068A}"/>
              </a:ext>
            </a:extLst>
          </p:cNvPr>
          <p:cNvSpPr txBox="1">
            <a:spLocks/>
          </p:cNvSpPr>
          <p:nvPr/>
        </p:nvSpPr>
        <p:spPr>
          <a:xfrm>
            <a:off x="6209006" y="3162482"/>
            <a:ext cx="2493581"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latin typeface="Maven Pro" panose="020B0604020202020204" charset="0"/>
              </a:rPr>
              <a:t>Since we wanted all thread will start at same time</a:t>
            </a:r>
          </a:p>
        </p:txBody>
      </p:sp>
      <p:sp>
        <p:nvSpPr>
          <p:cNvPr id="7" name="Google Shape;1141;p41">
            <a:extLst>
              <a:ext uri="{FF2B5EF4-FFF2-40B4-BE49-F238E27FC236}">
                <a16:creationId xmlns:a16="http://schemas.microsoft.com/office/drawing/2014/main" id="{F4B3266A-D34E-4DEF-8FAC-59E30D4856F8}"/>
              </a:ext>
            </a:extLst>
          </p:cNvPr>
          <p:cNvSpPr txBox="1">
            <a:spLocks/>
          </p:cNvSpPr>
          <p:nvPr/>
        </p:nvSpPr>
        <p:spPr>
          <a:xfrm>
            <a:off x="620212" y="4055153"/>
            <a:ext cx="3591515"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latin typeface="Maven Pro" panose="020B0604020202020204" charset="0"/>
              </a:rPr>
              <a:t>Each thread counts each batch, for 3 seconds, so we multiplied by the size of the batch and divided by 3, in order to find the number of operation per second</a:t>
            </a:r>
          </a:p>
        </p:txBody>
      </p:sp>
    </p:spTree>
    <p:extLst>
      <p:ext uri="{BB962C8B-B14F-4D97-AF65-F5344CB8AC3E}">
        <p14:creationId xmlns:p14="http://schemas.microsoft.com/office/powerpoint/2010/main" val="1467112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1273166" y="989475"/>
            <a:ext cx="3638957" cy="968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4-batch size</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IT PERFORMED</a:t>
            </a:r>
            <a:endParaRPr dirty="0"/>
          </a:p>
        </p:txBody>
      </p:sp>
      <p:sp>
        <p:nvSpPr>
          <p:cNvPr id="11" name="Google Shape;506;p28">
            <a:extLst>
              <a:ext uri="{FF2B5EF4-FFF2-40B4-BE49-F238E27FC236}">
                <a16:creationId xmlns:a16="http://schemas.microsoft.com/office/drawing/2014/main" id="{9CE05ADB-941D-46D8-9684-E105B453018E}"/>
              </a:ext>
            </a:extLst>
          </p:cNvPr>
          <p:cNvSpPr txBox="1">
            <a:spLocks/>
          </p:cNvSpPr>
          <p:nvPr/>
        </p:nvSpPr>
        <p:spPr>
          <a:xfrm>
            <a:off x="4982498" y="980660"/>
            <a:ext cx="3638957" cy="968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r>
              <a:rPr lang="en-US" dirty="0"/>
              <a:t>16-batch size</a:t>
            </a:r>
          </a:p>
        </p:txBody>
      </p:sp>
      <p:grpSp>
        <p:nvGrpSpPr>
          <p:cNvPr id="12" name="Google Shape;8815;p54">
            <a:extLst>
              <a:ext uri="{FF2B5EF4-FFF2-40B4-BE49-F238E27FC236}">
                <a16:creationId xmlns:a16="http://schemas.microsoft.com/office/drawing/2014/main" id="{6EE73633-69AD-48C8-9484-A33C5033FE66}"/>
              </a:ext>
            </a:extLst>
          </p:cNvPr>
          <p:cNvGrpSpPr/>
          <p:nvPr/>
        </p:nvGrpSpPr>
        <p:grpSpPr>
          <a:xfrm rot="16431722">
            <a:off x="2293868" y="2551104"/>
            <a:ext cx="4046138" cy="360148"/>
            <a:chOff x="6953919" y="3907920"/>
            <a:chExt cx="1377300" cy="475705"/>
          </a:xfrm>
        </p:grpSpPr>
        <p:cxnSp>
          <p:nvCxnSpPr>
            <p:cNvPr id="13" name="Google Shape;8816;p54">
              <a:extLst>
                <a:ext uri="{FF2B5EF4-FFF2-40B4-BE49-F238E27FC236}">
                  <a16:creationId xmlns:a16="http://schemas.microsoft.com/office/drawing/2014/main" id="{4ED94777-E1A6-4677-9B51-0F1F5655FE80}"/>
                </a:ext>
              </a:extLst>
            </p:cNvPr>
            <p:cNvCxnSpPr/>
            <p:nvPr/>
          </p:nvCxnSpPr>
          <p:spPr>
            <a:xfrm rot="10800000">
              <a:off x="7118546" y="4100689"/>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14" name="Google Shape;8817;p54">
              <a:extLst>
                <a:ext uri="{FF2B5EF4-FFF2-40B4-BE49-F238E27FC236}">
                  <a16:creationId xmlns:a16="http://schemas.microsoft.com/office/drawing/2014/main" id="{613C8FFC-E450-4A18-A942-2755BF5F4076}"/>
                </a:ext>
              </a:extLst>
            </p:cNvPr>
            <p:cNvCxnSpPr/>
            <p:nvPr/>
          </p:nvCxnSpPr>
          <p:spPr>
            <a:xfrm>
              <a:off x="7480500" y="4197025"/>
              <a:ext cx="0" cy="186600"/>
            </a:xfrm>
            <a:prstGeom prst="straightConnector1">
              <a:avLst/>
            </a:prstGeom>
            <a:noFill/>
            <a:ln w="19050" cap="flat" cmpd="sng">
              <a:solidFill>
                <a:srgbClr val="5F7D95"/>
              </a:solidFill>
              <a:prstDash val="solid"/>
              <a:round/>
              <a:headEnd type="none" w="med" len="med"/>
              <a:tailEnd type="none" w="med" len="med"/>
            </a:ln>
          </p:spPr>
        </p:cxnSp>
        <p:cxnSp>
          <p:nvCxnSpPr>
            <p:cNvPr id="15" name="Google Shape;8818;p54">
              <a:extLst>
                <a:ext uri="{FF2B5EF4-FFF2-40B4-BE49-F238E27FC236}">
                  <a16:creationId xmlns:a16="http://schemas.microsoft.com/office/drawing/2014/main" id="{283CDAB2-F4AF-4B4B-9CC8-1857DD0DE108}"/>
                </a:ext>
              </a:extLst>
            </p:cNvPr>
            <p:cNvCxnSpPr/>
            <p:nvPr/>
          </p:nvCxnSpPr>
          <p:spPr>
            <a:xfrm rot="10800000">
              <a:off x="7848574" y="3907920"/>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16" name="Google Shape;8819;p54">
              <a:extLst>
                <a:ext uri="{FF2B5EF4-FFF2-40B4-BE49-F238E27FC236}">
                  <a16:creationId xmlns:a16="http://schemas.microsoft.com/office/drawing/2014/main" id="{30A2E8F6-68F4-44EB-BACA-C16D3D0912C3}"/>
                </a:ext>
              </a:extLst>
            </p:cNvPr>
            <p:cNvCxnSpPr/>
            <p:nvPr/>
          </p:nvCxnSpPr>
          <p:spPr>
            <a:xfrm>
              <a:off x="8218032" y="3997243"/>
              <a:ext cx="0" cy="197100"/>
            </a:xfrm>
            <a:prstGeom prst="straightConnector1">
              <a:avLst/>
            </a:prstGeom>
            <a:noFill/>
            <a:ln w="19050" cap="flat" cmpd="sng">
              <a:solidFill>
                <a:srgbClr val="5F7D95"/>
              </a:solidFill>
              <a:prstDash val="solid"/>
              <a:round/>
              <a:headEnd type="none" w="med" len="med"/>
              <a:tailEnd type="none" w="med" len="med"/>
            </a:ln>
          </p:spPr>
        </p:cxnSp>
        <p:cxnSp>
          <p:nvCxnSpPr>
            <p:cNvPr id="17" name="Google Shape;8820;p54">
              <a:extLst>
                <a:ext uri="{FF2B5EF4-FFF2-40B4-BE49-F238E27FC236}">
                  <a16:creationId xmlns:a16="http://schemas.microsoft.com/office/drawing/2014/main" id="{9B134415-C62B-4BBA-ACD3-7F31FD3C2882}"/>
                </a:ext>
              </a:extLst>
            </p:cNvPr>
            <p:cNvCxnSpPr/>
            <p:nvPr/>
          </p:nvCxnSpPr>
          <p:spPr>
            <a:xfrm flipH="1">
              <a:off x="6953919" y="3961822"/>
              <a:ext cx="1377300" cy="376800"/>
            </a:xfrm>
            <a:prstGeom prst="straightConnector1">
              <a:avLst/>
            </a:prstGeom>
            <a:noFill/>
            <a:ln w="19050" cap="flat" cmpd="sng">
              <a:solidFill>
                <a:srgbClr val="435D74"/>
              </a:solidFill>
              <a:prstDash val="solid"/>
              <a:round/>
              <a:headEnd type="none" w="med" len="med"/>
              <a:tailEnd type="none" w="med" len="med"/>
            </a:ln>
          </p:spPr>
        </p:cxnSp>
      </p:grpSp>
      <p:pic>
        <p:nvPicPr>
          <p:cNvPr id="5" name="תמונה 4">
            <a:extLst>
              <a:ext uri="{FF2B5EF4-FFF2-40B4-BE49-F238E27FC236}">
                <a16:creationId xmlns:a16="http://schemas.microsoft.com/office/drawing/2014/main" id="{BBE731B1-8C82-4192-B7EB-C606153D123E}"/>
              </a:ext>
            </a:extLst>
          </p:cNvPr>
          <p:cNvPicPr>
            <a:picLocks noChangeAspect="1"/>
          </p:cNvPicPr>
          <p:nvPr/>
        </p:nvPicPr>
        <p:blipFill>
          <a:blip r:embed="rId3"/>
          <a:stretch>
            <a:fillRect/>
          </a:stretch>
        </p:blipFill>
        <p:spPr>
          <a:xfrm>
            <a:off x="704670" y="1770781"/>
            <a:ext cx="3009884" cy="2134561"/>
          </a:xfrm>
          <a:prstGeom prst="rect">
            <a:avLst/>
          </a:prstGeom>
        </p:spPr>
      </p:pic>
      <p:pic>
        <p:nvPicPr>
          <p:cNvPr id="9" name="תמונה 8">
            <a:extLst>
              <a:ext uri="{FF2B5EF4-FFF2-40B4-BE49-F238E27FC236}">
                <a16:creationId xmlns:a16="http://schemas.microsoft.com/office/drawing/2014/main" id="{4D97BE30-1955-4981-AA54-28B5C5F02188}"/>
              </a:ext>
            </a:extLst>
          </p:cNvPr>
          <p:cNvPicPr>
            <a:picLocks noChangeAspect="1"/>
          </p:cNvPicPr>
          <p:nvPr/>
        </p:nvPicPr>
        <p:blipFill>
          <a:blip r:embed="rId4"/>
          <a:stretch>
            <a:fillRect/>
          </a:stretch>
        </p:blipFill>
        <p:spPr>
          <a:xfrm>
            <a:off x="4912123" y="1770781"/>
            <a:ext cx="3009885" cy="2134562"/>
          </a:xfrm>
          <a:prstGeom prst="rect">
            <a:avLst/>
          </a:prstGeom>
        </p:spPr>
      </p:pic>
    </p:spTree>
    <p:extLst>
      <p:ext uri="{BB962C8B-B14F-4D97-AF65-F5344CB8AC3E}">
        <p14:creationId xmlns:p14="http://schemas.microsoft.com/office/powerpoint/2010/main" val="2295025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1273166" y="989475"/>
            <a:ext cx="3638957" cy="968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64-batch size</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IT PERFORMED</a:t>
            </a:r>
            <a:endParaRPr dirty="0"/>
          </a:p>
        </p:txBody>
      </p:sp>
      <p:sp>
        <p:nvSpPr>
          <p:cNvPr id="11" name="Google Shape;506;p28">
            <a:extLst>
              <a:ext uri="{FF2B5EF4-FFF2-40B4-BE49-F238E27FC236}">
                <a16:creationId xmlns:a16="http://schemas.microsoft.com/office/drawing/2014/main" id="{9CE05ADB-941D-46D8-9684-E105B453018E}"/>
              </a:ext>
            </a:extLst>
          </p:cNvPr>
          <p:cNvSpPr txBox="1">
            <a:spLocks/>
          </p:cNvSpPr>
          <p:nvPr/>
        </p:nvSpPr>
        <p:spPr>
          <a:xfrm>
            <a:off x="4982498" y="980660"/>
            <a:ext cx="3638957" cy="968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r>
              <a:rPr lang="en-US" dirty="0"/>
              <a:t>Conclusion</a:t>
            </a:r>
          </a:p>
        </p:txBody>
      </p:sp>
      <p:grpSp>
        <p:nvGrpSpPr>
          <p:cNvPr id="5" name="Google Shape;8815;p54">
            <a:extLst>
              <a:ext uri="{FF2B5EF4-FFF2-40B4-BE49-F238E27FC236}">
                <a16:creationId xmlns:a16="http://schemas.microsoft.com/office/drawing/2014/main" id="{996E6BEF-B625-441D-9F4C-32357BD9B4E0}"/>
              </a:ext>
            </a:extLst>
          </p:cNvPr>
          <p:cNvGrpSpPr/>
          <p:nvPr/>
        </p:nvGrpSpPr>
        <p:grpSpPr>
          <a:xfrm rot="16431722">
            <a:off x="2293868" y="2551104"/>
            <a:ext cx="4046138" cy="360148"/>
            <a:chOff x="6953919" y="3907920"/>
            <a:chExt cx="1377300" cy="475705"/>
          </a:xfrm>
        </p:grpSpPr>
        <p:cxnSp>
          <p:nvCxnSpPr>
            <p:cNvPr id="6" name="Google Shape;8816;p54">
              <a:extLst>
                <a:ext uri="{FF2B5EF4-FFF2-40B4-BE49-F238E27FC236}">
                  <a16:creationId xmlns:a16="http://schemas.microsoft.com/office/drawing/2014/main" id="{A6606024-4BB0-43AC-9777-C4EE4574B779}"/>
                </a:ext>
              </a:extLst>
            </p:cNvPr>
            <p:cNvCxnSpPr/>
            <p:nvPr/>
          </p:nvCxnSpPr>
          <p:spPr>
            <a:xfrm rot="10800000">
              <a:off x="7118546" y="4100689"/>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7" name="Google Shape;8817;p54">
              <a:extLst>
                <a:ext uri="{FF2B5EF4-FFF2-40B4-BE49-F238E27FC236}">
                  <a16:creationId xmlns:a16="http://schemas.microsoft.com/office/drawing/2014/main" id="{A26988AF-3F29-4658-860B-E4CE91A512DA}"/>
                </a:ext>
              </a:extLst>
            </p:cNvPr>
            <p:cNvCxnSpPr/>
            <p:nvPr/>
          </p:nvCxnSpPr>
          <p:spPr>
            <a:xfrm>
              <a:off x="7480500" y="4197025"/>
              <a:ext cx="0" cy="186600"/>
            </a:xfrm>
            <a:prstGeom prst="straightConnector1">
              <a:avLst/>
            </a:prstGeom>
            <a:noFill/>
            <a:ln w="19050" cap="flat" cmpd="sng">
              <a:solidFill>
                <a:srgbClr val="5F7D95"/>
              </a:solidFill>
              <a:prstDash val="solid"/>
              <a:round/>
              <a:headEnd type="none" w="med" len="med"/>
              <a:tailEnd type="none" w="med" len="med"/>
            </a:ln>
          </p:spPr>
        </p:cxnSp>
        <p:cxnSp>
          <p:nvCxnSpPr>
            <p:cNvPr id="8" name="Google Shape;8818;p54">
              <a:extLst>
                <a:ext uri="{FF2B5EF4-FFF2-40B4-BE49-F238E27FC236}">
                  <a16:creationId xmlns:a16="http://schemas.microsoft.com/office/drawing/2014/main" id="{FFADF639-1EB0-4CE9-91B3-1BDAA737EDE6}"/>
                </a:ext>
              </a:extLst>
            </p:cNvPr>
            <p:cNvCxnSpPr/>
            <p:nvPr/>
          </p:nvCxnSpPr>
          <p:spPr>
            <a:xfrm rot="10800000">
              <a:off x="7848574" y="3907920"/>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9" name="Google Shape;8819;p54">
              <a:extLst>
                <a:ext uri="{FF2B5EF4-FFF2-40B4-BE49-F238E27FC236}">
                  <a16:creationId xmlns:a16="http://schemas.microsoft.com/office/drawing/2014/main" id="{02567144-970E-4B9C-A70A-7E0B433DEF8E}"/>
                </a:ext>
              </a:extLst>
            </p:cNvPr>
            <p:cNvCxnSpPr/>
            <p:nvPr/>
          </p:nvCxnSpPr>
          <p:spPr>
            <a:xfrm>
              <a:off x="8218032" y="3997243"/>
              <a:ext cx="0" cy="197100"/>
            </a:xfrm>
            <a:prstGeom prst="straightConnector1">
              <a:avLst/>
            </a:prstGeom>
            <a:noFill/>
            <a:ln w="19050" cap="flat" cmpd="sng">
              <a:solidFill>
                <a:srgbClr val="5F7D95"/>
              </a:solidFill>
              <a:prstDash val="solid"/>
              <a:round/>
              <a:headEnd type="none" w="med" len="med"/>
              <a:tailEnd type="none" w="med" len="med"/>
            </a:ln>
          </p:spPr>
        </p:cxnSp>
        <p:cxnSp>
          <p:nvCxnSpPr>
            <p:cNvPr id="10" name="Google Shape;8820;p54">
              <a:extLst>
                <a:ext uri="{FF2B5EF4-FFF2-40B4-BE49-F238E27FC236}">
                  <a16:creationId xmlns:a16="http://schemas.microsoft.com/office/drawing/2014/main" id="{A209E89D-0624-4C79-A626-4C5804935CCC}"/>
                </a:ext>
              </a:extLst>
            </p:cNvPr>
            <p:cNvCxnSpPr/>
            <p:nvPr/>
          </p:nvCxnSpPr>
          <p:spPr>
            <a:xfrm flipH="1">
              <a:off x="6953919" y="3961822"/>
              <a:ext cx="1377300" cy="376800"/>
            </a:xfrm>
            <a:prstGeom prst="straightConnector1">
              <a:avLst/>
            </a:prstGeom>
            <a:noFill/>
            <a:ln w="19050" cap="flat" cmpd="sng">
              <a:solidFill>
                <a:srgbClr val="435D74"/>
              </a:solidFill>
              <a:prstDash val="solid"/>
              <a:round/>
              <a:headEnd type="none" w="med" len="med"/>
              <a:tailEnd type="none" w="med" len="med"/>
            </a:ln>
          </p:spPr>
        </p:cxnSp>
      </p:grpSp>
      <p:pic>
        <p:nvPicPr>
          <p:cNvPr id="12" name="תמונה 11">
            <a:extLst>
              <a:ext uri="{FF2B5EF4-FFF2-40B4-BE49-F238E27FC236}">
                <a16:creationId xmlns:a16="http://schemas.microsoft.com/office/drawing/2014/main" id="{1F4F53C6-36F6-4FE3-B164-0BBE99FC0941}"/>
              </a:ext>
            </a:extLst>
          </p:cNvPr>
          <p:cNvPicPr>
            <a:picLocks noChangeAspect="1"/>
          </p:cNvPicPr>
          <p:nvPr/>
        </p:nvPicPr>
        <p:blipFill>
          <a:blip r:embed="rId3"/>
          <a:stretch>
            <a:fillRect/>
          </a:stretch>
        </p:blipFill>
        <p:spPr>
          <a:xfrm>
            <a:off x="726458" y="1766782"/>
            <a:ext cx="3017287" cy="2139811"/>
          </a:xfrm>
          <a:prstGeom prst="rect">
            <a:avLst/>
          </a:prstGeom>
        </p:spPr>
      </p:pic>
      <p:pic>
        <p:nvPicPr>
          <p:cNvPr id="14" name="תמונה 13">
            <a:extLst>
              <a:ext uri="{FF2B5EF4-FFF2-40B4-BE49-F238E27FC236}">
                <a16:creationId xmlns:a16="http://schemas.microsoft.com/office/drawing/2014/main" id="{E39ED198-6AEA-4609-A83C-EB28FE13CB99}"/>
              </a:ext>
            </a:extLst>
          </p:cNvPr>
          <p:cNvPicPr>
            <a:picLocks noChangeAspect="1"/>
          </p:cNvPicPr>
          <p:nvPr/>
        </p:nvPicPr>
        <p:blipFill>
          <a:blip r:embed="rId4"/>
          <a:stretch>
            <a:fillRect/>
          </a:stretch>
        </p:blipFill>
        <p:spPr>
          <a:xfrm>
            <a:off x="4889839" y="1771989"/>
            <a:ext cx="3017287" cy="2139811"/>
          </a:xfrm>
          <a:prstGeom prst="rect">
            <a:avLst/>
          </a:prstGeom>
        </p:spPr>
      </p:pic>
      <p:sp>
        <p:nvSpPr>
          <p:cNvPr id="17" name="Google Shape;506;p28">
            <a:extLst>
              <a:ext uri="{FF2B5EF4-FFF2-40B4-BE49-F238E27FC236}">
                <a16:creationId xmlns:a16="http://schemas.microsoft.com/office/drawing/2014/main" id="{B8F709D5-3830-4E33-865A-DBDF28B69FFF}"/>
              </a:ext>
            </a:extLst>
          </p:cNvPr>
          <p:cNvSpPr txBox="1">
            <a:spLocks/>
          </p:cNvSpPr>
          <p:nvPr/>
        </p:nvSpPr>
        <p:spPr>
          <a:xfrm>
            <a:off x="4833013" y="3906593"/>
            <a:ext cx="3638957" cy="968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r>
              <a:rPr lang="en-US" dirty="0"/>
              <a:t>We notice that longer </a:t>
            </a:r>
            <a:r>
              <a:rPr lang="en-US"/>
              <a:t>batch provides </a:t>
            </a:r>
            <a:r>
              <a:rPr lang="en-US" dirty="0"/>
              <a:t>better performance </a:t>
            </a:r>
          </a:p>
        </p:txBody>
      </p:sp>
    </p:spTree>
    <p:extLst>
      <p:ext uri="{BB962C8B-B14F-4D97-AF65-F5344CB8AC3E}">
        <p14:creationId xmlns:p14="http://schemas.microsoft.com/office/powerpoint/2010/main" val="1491444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IT PERFORMED</a:t>
            </a:r>
            <a:endParaRPr dirty="0"/>
          </a:p>
        </p:txBody>
      </p:sp>
      <p:pic>
        <p:nvPicPr>
          <p:cNvPr id="484" name="תמונה 483">
            <a:extLst>
              <a:ext uri="{FF2B5EF4-FFF2-40B4-BE49-F238E27FC236}">
                <a16:creationId xmlns:a16="http://schemas.microsoft.com/office/drawing/2014/main" id="{AA3657E8-0508-423F-A429-ED48CAE58FCF}"/>
              </a:ext>
            </a:extLst>
          </p:cNvPr>
          <p:cNvPicPr>
            <a:picLocks noChangeAspect="1"/>
          </p:cNvPicPr>
          <p:nvPr/>
        </p:nvPicPr>
        <p:blipFill>
          <a:blip r:embed="rId3"/>
          <a:stretch>
            <a:fillRect/>
          </a:stretch>
        </p:blipFill>
        <p:spPr>
          <a:xfrm>
            <a:off x="4252237" y="871220"/>
            <a:ext cx="4383403" cy="3132612"/>
          </a:xfrm>
          <a:prstGeom prst="rect">
            <a:avLst/>
          </a:prstGeom>
        </p:spPr>
      </p:pic>
      <p:sp>
        <p:nvSpPr>
          <p:cNvPr id="39" name="Google Shape;506;p28">
            <a:extLst>
              <a:ext uri="{FF2B5EF4-FFF2-40B4-BE49-F238E27FC236}">
                <a16:creationId xmlns:a16="http://schemas.microsoft.com/office/drawing/2014/main" id="{CCA42621-B886-4813-A581-D61B363EF81C}"/>
              </a:ext>
            </a:extLst>
          </p:cNvPr>
          <p:cNvSpPr txBox="1">
            <a:spLocks noGrp="1"/>
          </p:cNvSpPr>
          <p:nvPr>
            <p:ph type="body" idx="1"/>
          </p:nvPr>
        </p:nvSpPr>
        <p:spPr>
          <a:xfrm>
            <a:off x="479056" y="1115310"/>
            <a:ext cx="3638957" cy="968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rPr>
              <a:t>As we see, longer batch provide better performance to any number of threads.</a:t>
            </a:r>
          </a:p>
          <a:p>
            <a:pPr marL="0" lvl="0" indent="0" algn="l" rtl="0">
              <a:spcBef>
                <a:spcPts val="0"/>
              </a:spcBef>
              <a:spcAft>
                <a:spcPts val="0"/>
              </a:spcAft>
              <a:buNone/>
            </a:pPr>
            <a:r>
              <a:rPr lang="en-US" dirty="0">
                <a:solidFill>
                  <a:schemeClr val="bg1"/>
                </a:solidFill>
              </a:rPr>
              <a:t>We can also notice that longer batches in high number of threads (16 or higher), where the contention is high, provides the most significant improvement.</a:t>
            </a:r>
          </a:p>
        </p:txBody>
      </p:sp>
    </p:spTree>
    <p:extLst>
      <p:ext uri="{BB962C8B-B14F-4D97-AF65-F5344CB8AC3E}">
        <p14:creationId xmlns:p14="http://schemas.microsoft.com/office/powerpoint/2010/main" val="1355664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757401" y="989475"/>
            <a:ext cx="6440353" cy="6776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rPr>
              <a:t>We created unit tests, testing different aspects of the queue including enqueue, dequeue, future enqueue, future dequeue, evaluate and different combinations of those functions. We also checked the additional functions we added.   </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TESTING</a:t>
            </a:r>
            <a:endParaRPr dirty="0"/>
          </a:p>
        </p:txBody>
      </p:sp>
      <p:sp>
        <p:nvSpPr>
          <p:cNvPr id="4" name="Google Shape;506;p28">
            <a:extLst>
              <a:ext uri="{FF2B5EF4-FFF2-40B4-BE49-F238E27FC236}">
                <a16:creationId xmlns:a16="http://schemas.microsoft.com/office/drawing/2014/main" id="{0DE857F6-08DC-43B9-93BF-98AB3CC12778}"/>
              </a:ext>
            </a:extLst>
          </p:cNvPr>
          <p:cNvSpPr txBox="1">
            <a:spLocks/>
          </p:cNvSpPr>
          <p:nvPr/>
        </p:nvSpPr>
        <p:spPr>
          <a:xfrm>
            <a:off x="757400" y="2505000"/>
            <a:ext cx="6440353" cy="6776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r>
              <a:rPr lang="en-US" dirty="0">
                <a:solidFill>
                  <a:schemeClr val="bg1"/>
                </a:solidFill>
              </a:rPr>
              <a:t>In addition, we tested the queue using </a:t>
            </a:r>
            <a:r>
              <a:rPr lang="en-US" dirty="0" err="1">
                <a:solidFill>
                  <a:schemeClr val="bg1"/>
                </a:solidFill>
              </a:rPr>
              <a:t>valgrind</a:t>
            </a:r>
            <a:r>
              <a:rPr lang="en-US" dirty="0">
                <a:solidFill>
                  <a:schemeClr val="bg1"/>
                </a:solidFill>
              </a:rPr>
              <a:t>, to avoid memory leaks and memory errors, as well as ABA problem and other problems.</a:t>
            </a:r>
          </a:p>
        </p:txBody>
      </p:sp>
    </p:spTree>
    <p:extLst>
      <p:ext uri="{BB962C8B-B14F-4D97-AF65-F5344CB8AC3E}">
        <p14:creationId xmlns:p14="http://schemas.microsoft.com/office/powerpoint/2010/main" val="402760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757401" y="989475"/>
            <a:ext cx="7279252" cy="10322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rPr>
              <a:t>There is a post office, where 4 people are responsible of receiving packages and inserting it to the handling queue</a:t>
            </a:r>
            <a:r>
              <a:rPr lang="he-IL" dirty="0">
                <a:solidFill>
                  <a:schemeClr val="bg1"/>
                </a:solidFill>
              </a:rPr>
              <a:t> </a:t>
            </a:r>
            <a:r>
              <a:rPr lang="en-US" dirty="0">
                <a:solidFill>
                  <a:schemeClr val="bg1"/>
                </a:solidFill>
              </a:rPr>
              <a:t>and 4 other people that handle the packages for delivering it, and removing it from the handling queue.</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USING EXAMPLE: POST OFFICE EXAMPLE</a:t>
            </a:r>
            <a:endParaRPr dirty="0"/>
          </a:p>
        </p:txBody>
      </p:sp>
      <p:sp>
        <p:nvSpPr>
          <p:cNvPr id="4" name="Google Shape;506;p28">
            <a:extLst>
              <a:ext uri="{FF2B5EF4-FFF2-40B4-BE49-F238E27FC236}">
                <a16:creationId xmlns:a16="http://schemas.microsoft.com/office/drawing/2014/main" id="{0DE857F6-08DC-43B9-93BF-98AB3CC12778}"/>
              </a:ext>
            </a:extLst>
          </p:cNvPr>
          <p:cNvSpPr txBox="1">
            <a:spLocks/>
          </p:cNvSpPr>
          <p:nvPr/>
        </p:nvSpPr>
        <p:spPr>
          <a:xfrm>
            <a:off x="757401" y="2140638"/>
            <a:ext cx="7279252" cy="6776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r>
              <a:rPr lang="en-US" dirty="0">
                <a:solidFill>
                  <a:schemeClr val="bg1"/>
                </a:solidFill>
              </a:rPr>
              <a:t>Each of the workers, will use batching.</a:t>
            </a:r>
          </a:p>
          <a:p>
            <a:pPr marL="0" indent="0">
              <a:buFont typeface="Maven Pro"/>
              <a:buNone/>
            </a:pPr>
            <a:r>
              <a:rPr lang="en-US" dirty="0">
                <a:solidFill>
                  <a:schemeClr val="bg1"/>
                </a:solidFill>
              </a:rPr>
              <a:t>A worker that inserts packages</a:t>
            </a:r>
            <a:r>
              <a:rPr lang="he-IL" dirty="0">
                <a:solidFill>
                  <a:schemeClr val="bg1"/>
                </a:solidFill>
              </a:rPr>
              <a:t> </a:t>
            </a:r>
            <a:r>
              <a:rPr lang="en-US" dirty="0">
                <a:solidFill>
                  <a:schemeClr val="bg1"/>
                </a:solidFill>
              </a:rPr>
              <a:t>must insert the packages in a bunch of up to #n packages (with also restriction of time).</a:t>
            </a:r>
          </a:p>
          <a:p>
            <a:pPr marL="0" indent="0">
              <a:buNone/>
            </a:pPr>
            <a:r>
              <a:rPr lang="en-US" dirty="0">
                <a:solidFill>
                  <a:schemeClr val="bg1"/>
                </a:solidFill>
              </a:rPr>
              <a:t>A worker that handles packages dequeues #m packages at once, and then handle all. </a:t>
            </a:r>
          </a:p>
        </p:txBody>
      </p:sp>
    </p:spTree>
    <p:extLst>
      <p:ext uri="{BB962C8B-B14F-4D97-AF65-F5344CB8AC3E}">
        <p14:creationId xmlns:p14="http://schemas.microsoft.com/office/powerpoint/2010/main" val="1341661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699384" y="1868575"/>
            <a:ext cx="3193603"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ABOUT THE PROJECT</a:t>
            </a:r>
            <a:endParaRPr dirty="0"/>
          </a:p>
        </p:txBody>
      </p:sp>
      <p:sp>
        <p:nvSpPr>
          <p:cNvPr id="688" name="Google Shape;688;p32"/>
          <p:cNvSpPr txBox="1">
            <a:spLocks noGrp="1"/>
          </p:cNvSpPr>
          <p:nvPr>
            <p:ph type="subTitle" idx="1"/>
          </p:nvPr>
        </p:nvSpPr>
        <p:spPr>
          <a:xfrm>
            <a:off x="1791587" y="2509500"/>
            <a:ext cx="3101400" cy="15558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Definitions</a:t>
            </a:r>
          </a:p>
          <a:p>
            <a:pPr marL="0" lvl="0" indent="0" algn="ctr" rtl="0">
              <a:spcBef>
                <a:spcPts val="0"/>
              </a:spcBef>
              <a:spcAft>
                <a:spcPts val="0"/>
              </a:spcAft>
              <a:buNone/>
            </a:pPr>
            <a:r>
              <a:rPr lang="en" dirty="0"/>
              <a:t>What is Batch Queue</a:t>
            </a:r>
          </a:p>
          <a:p>
            <a:pPr marL="0" lvl="0" indent="0" algn="ctr" rtl="0">
              <a:spcBef>
                <a:spcPts val="0"/>
              </a:spcBef>
              <a:spcAft>
                <a:spcPts val="0"/>
              </a:spcAft>
              <a:buNone/>
            </a:pPr>
            <a:r>
              <a:rPr lang="en" dirty="0"/>
              <a:t>Batch Queue adventages</a:t>
            </a:r>
          </a:p>
          <a:p>
            <a:pPr marL="0" lvl="0" indent="0" algn="ctr" rtl="0">
              <a:spcBef>
                <a:spcPts val="0"/>
              </a:spcBef>
              <a:spcAft>
                <a:spcPts val="0"/>
              </a:spcAft>
              <a:buNone/>
            </a:pPr>
            <a:r>
              <a:rPr lang="en" dirty="0"/>
              <a:t>Batch Queue design</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01</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USING EXAMPLE: POST OFFICE EXAMPLE</a:t>
            </a:r>
            <a:endParaRPr dirty="0"/>
          </a:p>
        </p:txBody>
      </p:sp>
      <p:pic>
        <p:nvPicPr>
          <p:cNvPr id="10" name="תמונה 9">
            <a:extLst>
              <a:ext uri="{FF2B5EF4-FFF2-40B4-BE49-F238E27FC236}">
                <a16:creationId xmlns:a16="http://schemas.microsoft.com/office/drawing/2014/main" id="{42031C72-5BF4-4177-A8E3-68CDF6E1F39B}"/>
              </a:ext>
            </a:extLst>
          </p:cNvPr>
          <p:cNvPicPr>
            <a:picLocks noChangeAspect="1"/>
          </p:cNvPicPr>
          <p:nvPr/>
        </p:nvPicPr>
        <p:blipFill rotWithShape="1">
          <a:blip r:embed="rId3"/>
          <a:srcRect l="4128" t="12721" r="45229" b="18432"/>
          <a:stretch/>
        </p:blipFill>
        <p:spPr>
          <a:xfrm>
            <a:off x="52296" y="1554365"/>
            <a:ext cx="4454554" cy="3406356"/>
          </a:xfrm>
          <a:prstGeom prst="rect">
            <a:avLst/>
          </a:prstGeom>
        </p:spPr>
      </p:pic>
      <p:pic>
        <p:nvPicPr>
          <p:cNvPr id="12" name="תמונה 11">
            <a:extLst>
              <a:ext uri="{FF2B5EF4-FFF2-40B4-BE49-F238E27FC236}">
                <a16:creationId xmlns:a16="http://schemas.microsoft.com/office/drawing/2014/main" id="{2410190D-FA58-4695-AD31-3DBD3E559AB7}"/>
              </a:ext>
            </a:extLst>
          </p:cNvPr>
          <p:cNvPicPr>
            <a:picLocks noChangeAspect="1"/>
          </p:cNvPicPr>
          <p:nvPr/>
        </p:nvPicPr>
        <p:blipFill rotWithShape="1">
          <a:blip r:embed="rId4"/>
          <a:srcRect l="3982" t="14723" r="43468" b="9273"/>
          <a:stretch/>
        </p:blipFill>
        <p:spPr>
          <a:xfrm>
            <a:off x="4513277" y="1395172"/>
            <a:ext cx="4578427" cy="3724743"/>
          </a:xfrm>
          <a:prstGeom prst="rect">
            <a:avLst/>
          </a:prstGeom>
        </p:spPr>
      </p:pic>
      <p:sp>
        <p:nvSpPr>
          <p:cNvPr id="2" name="Google Shape;506;p28">
            <a:extLst>
              <a:ext uri="{FF2B5EF4-FFF2-40B4-BE49-F238E27FC236}">
                <a16:creationId xmlns:a16="http://schemas.microsoft.com/office/drawing/2014/main" id="{DC39087B-01A4-4937-A726-59776519BB0E}"/>
              </a:ext>
            </a:extLst>
          </p:cNvPr>
          <p:cNvSpPr txBox="1">
            <a:spLocks/>
          </p:cNvSpPr>
          <p:nvPr/>
        </p:nvSpPr>
        <p:spPr>
          <a:xfrm>
            <a:off x="362137" y="853491"/>
            <a:ext cx="6440353" cy="6776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r>
              <a:rPr lang="en-US" dirty="0">
                <a:solidFill>
                  <a:schemeClr val="bg1"/>
                </a:solidFill>
              </a:rPr>
              <a:t>Implementation of post-office example: </a:t>
            </a:r>
          </a:p>
        </p:txBody>
      </p:sp>
    </p:spTree>
    <p:extLst>
      <p:ext uri="{BB962C8B-B14F-4D97-AF65-F5344CB8AC3E}">
        <p14:creationId xmlns:p14="http://schemas.microsoft.com/office/powerpoint/2010/main" val="4114764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47"/>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1362" name="Google Shape;1362;p47"/>
          <p:cNvSpPr txBox="1">
            <a:spLocks noGrp="1"/>
          </p:cNvSpPr>
          <p:nvPr>
            <p:ph type="subTitle" idx="1"/>
          </p:nvPr>
        </p:nvSpPr>
        <p:spPr>
          <a:xfrm>
            <a:off x="2039750" y="540000"/>
            <a:ext cx="4611056" cy="135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Bar Arviv</a:t>
            </a:r>
            <a:endParaRPr b="1" dirty="0"/>
          </a:p>
          <a:p>
            <a:pPr marL="0" lvl="0" indent="0" algn="ctr" rtl="0">
              <a:spcBef>
                <a:spcPts val="0"/>
              </a:spcBef>
              <a:spcAft>
                <a:spcPts val="0"/>
              </a:spcAft>
              <a:buNone/>
            </a:pPr>
            <a:r>
              <a:rPr lang="en-US" dirty="0"/>
              <a:t>B</a:t>
            </a:r>
            <a:r>
              <a:rPr lang="en" dirty="0"/>
              <a:t>ar.a@campus.technion.ac.il</a:t>
            </a:r>
            <a:endParaRPr dirty="0"/>
          </a:p>
          <a:p>
            <a:pPr marL="0" lvl="0" indent="0" algn="ctr" rtl="0">
              <a:spcBef>
                <a:spcPts val="0"/>
              </a:spcBef>
              <a:spcAft>
                <a:spcPts val="0"/>
              </a:spcAft>
              <a:buNone/>
            </a:pPr>
            <a:r>
              <a:rPr lang="en" dirty="0"/>
              <a:t>+972 504 974 200 </a:t>
            </a:r>
            <a:endParaRPr dirty="0"/>
          </a:p>
          <a:p>
            <a:pPr marL="0" lvl="0" indent="0" algn="ctr" rtl="0">
              <a:spcBef>
                <a:spcPts val="0"/>
              </a:spcBef>
              <a:spcAft>
                <a:spcPts val="0"/>
              </a:spcAft>
              <a:buNone/>
            </a:pPr>
            <a:r>
              <a:rPr lang="en-US" dirty="0">
                <a:hlinkClick r:id="rId3"/>
              </a:rPr>
              <a:t>github.com/BarArvive/BatchQueue</a:t>
            </a:r>
            <a:endParaRPr dirty="0"/>
          </a:p>
        </p:txBody>
      </p:sp>
      <p:sp>
        <p:nvSpPr>
          <p:cNvPr id="1364" name="Google Shape;1364;p47"/>
          <p:cNvSpPr/>
          <p:nvPr/>
        </p:nvSpPr>
        <p:spPr>
          <a:xfrm>
            <a:off x="-65247" y="971445"/>
            <a:ext cx="62397" cy="62143"/>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47"/>
          <p:cNvGrpSpPr/>
          <p:nvPr/>
        </p:nvGrpSpPr>
        <p:grpSpPr>
          <a:xfrm>
            <a:off x="7981434" y="-1177061"/>
            <a:ext cx="203789" cy="1274754"/>
            <a:chOff x="2877432" y="975334"/>
            <a:chExt cx="188886" cy="1181531"/>
          </a:xfrm>
        </p:grpSpPr>
        <p:sp>
          <p:nvSpPr>
            <p:cNvPr id="1366" name="Google Shape;1366;p47"/>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7"/>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47"/>
          <p:cNvSpPr/>
          <p:nvPr/>
        </p:nvSpPr>
        <p:spPr>
          <a:xfrm>
            <a:off x="9277943" y="-708433"/>
            <a:ext cx="9132" cy="2718429"/>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335228" y="-685306"/>
            <a:ext cx="9132" cy="182233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7"/>
          <p:cNvSpPr/>
          <p:nvPr/>
        </p:nvSpPr>
        <p:spPr>
          <a:xfrm>
            <a:off x="3276800" y="3121375"/>
            <a:ext cx="523800" cy="523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7"/>
          <p:cNvSpPr/>
          <p:nvPr/>
        </p:nvSpPr>
        <p:spPr>
          <a:xfrm>
            <a:off x="4120850" y="3121375"/>
            <a:ext cx="523800" cy="523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7"/>
          <p:cNvSpPr/>
          <p:nvPr/>
        </p:nvSpPr>
        <p:spPr>
          <a:xfrm>
            <a:off x="4964900" y="3121375"/>
            <a:ext cx="523800" cy="52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DEFINITIONS</a:t>
            </a:r>
            <a:endParaRPr sz="3000" dirty="0"/>
          </a:p>
        </p:txBody>
      </p:sp>
      <p:sp>
        <p:nvSpPr>
          <p:cNvPr id="601" name="Google Shape;601;p30"/>
          <p:cNvSpPr txBox="1">
            <a:spLocks noGrp="1"/>
          </p:cNvSpPr>
          <p:nvPr>
            <p:ph type="ctrTitle" idx="2"/>
          </p:nvPr>
        </p:nvSpPr>
        <p:spPr>
          <a:xfrm>
            <a:off x="6161271" y="868000"/>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LOCK-FREE</a:t>
            </a:r>
            <a:endParaRPr dirty="0"/>
          </a:p>
        </p:txBody>
      </p:sp>
      <p:sp>
        <p:nvSpPr>
          <p:cNvPr id="602" name="Google Shape;602;p30"/>
          <p:cNvSpPr txBox="1">
            <a:spLocks noGrp="1"/>
          </p:cNvSpPr>
          <p:nvPr>
            <p:ph type="ctrTitle" idx="4"/>
          </p:nvPr>
        </p:nvSpPr>
        <p:spPr>
          <a:xfrm>
            <a:off x="6307725" y="2542233"/>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BATCHING</a:t>
            </a:r>
            <a:endParaRPr dirty="0"/>
          </a:p>
        </p:txBody>
      </p:sp>
      <p:sp>
        <p:nvSpPr>
          <p:cNvPr id="604" name="Google Shape;604;p30"/>
          <p:cNvSpPr txBox="1">
            <a:spLocks noGrp="1"/>
          </p:cNvSpPr>
          <p:nvPr>
            <p:ph type="ctrTitle"/>
          </p:nvPr>
        </p:nvSpPr>
        <p:spPr>
          <a:xfrm>
            <a:off x="948127" y="1146251"/>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QUEUE</a:t>
            </a:r>
            <a:endParaRPr dirty="0"/>
          </a:p>
        </p:txBody>
      </p:sp>
      <p:sp>
        <p:nvSpPr>
          <p:cNvPr id="605" name="Google Shape;605;p30"/>
          <p:cNvSpPr txBox="1">
            <a:spLocks noGrp="1"/>
          </p:cNvSpPr>
          <p:nvPr>
            <p:ph type="subTitle" idx="1"/>
          </p:nvPr>
        </p:nvSpPr>
        <p:spPr>
          <a:xfrm>
            <a:off x="294052" y="1778395"/>
            <a:ext cx="3189449" cy="8414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rPr>
              <a:t>Queue is a collection of entities that are maintained in a sequence and can be modified by two operations:</a:t>
            </a:r>
            <a:br>
              <a:rPr lang="en-US" dirty="0">
                <a:solidFill>
                  <a:schemeClr val="bg1"/>
                </a:solidFill>
              </a:rPr>
            </a:br>
            <a:r>
              <a:rPr lang="en-US" dirty="0">
                <a:solidFill>
                  <a:schemeClr val="bg1"/>
                </a:solidFill>
              </a:rPr>
              <a:t>“enqueue” – which adds entities to the head of the sequence.</a:t>
            </a:r>
          </a:p>
          <a:p>
            <a:pPr marL="0" lvl="0" indent="0" algn="l" rtl="0">
              <a:spcBef>
                <a:spcPts val="0"/>
              </a:spcBef>
              <a:spcAft>
                <a:spcPts val="0"/>
              </a:spcAft>
              <a:buNone/>
            </a:pPr>
            <a:r>
              <a:rPr lang="en-US" dirty="0">
                <a:solidFill>
                  <a:schemeClr val="bg1"/>
                </a:solidFill>
              </a:rPr>
              <a:t>“dequeue” – which removes entities from the tail of the sequence. </a:t>
            </a:r>
          </a:p>
        </p:txBody>
      </p:sp>
      <p:sp>
        <p:nvSpPr>
          <p:cNvPr id="606" name="Google Shape;606;p30"/>
          <p:cNvSpPr txBox="1">
            <a:spLocks noGrp="1"/>
          </p:cNvSpPr>
          <p:nvPr>
            <p:ph type="subTitle" idx="3"/>
          </p:nvPr>
        </p:nvSpPr>
        <p:spPr>
          <a:xfrm>
            <a:off x="5894471" y="1401667"/>
            <a:ext cx="2696629"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Lock-free means a thread-safe access to shared data without use of synchronization primitives such as mutexes</a:t>
            </a:r>
            <a:endParaRPr dirty="0"/>
          </a:p>
        </p:txBody>
      </p:sp>
      <p:sp>
        <p:nvSpPr>
          <p:cNvPr id="607" name="Google Shape;607;p30"/>
          <p:cNvSpPr txBox="1">
            <a:spLocks noGrp="1"/>
          </p:cNvSpPr>
          <p:nvPr>
            <p:ph type="subTitle" idx="5"/>
          </p:nvPr>
        </p:nvSpPr>
        <p:spPr>
          <a:xfrm>
            <a:off x="5584187" y="3090364"/>
            <a:ext cx="3407783" cy="644700"/>
          </a:xfrm>
          <a:prstGeom prst="rect">
            <a:avLst/>
          </a:prstGeom>
        </p:spPr>
        <p:txBody>
          <a:bodyPr spcFirstLastPara="1" wrap="square" lIns="91425" tIns="91425" rIns="91425" bIns="91425" anchor="t" anchorCtr="0">
            <a:noAutofit/>
          </a:bodyPr>
          <a:lstStyle/>
          <a:p>
            <a:r>
              <a:rPr lang="en-US" b="0" i="0" u="none" strike="noStrike" baseline="0" dirty="0">
                <a:latin typeface="Maven Pro" panose="020B0604020202020204" charset="0"/>
              </a:rPr>
              <a:t>Batching means grouping a sequence of standard operations to a single</a:t>
            </a:r>
          </a:p>
          <a:p>
            <a:r>
              <a:rPr lang="en-US" b="0" i="0" u="none" strike="noStrike" baseline="0" dirty="0">
                <a:latin typeface="Maven Pro" panose="020B0604020202020204" charset="0"/>
              </a:rPr>
              <a:t>batch operation, which applies them together to the shared object.</a:t>
            </a:r>
            <a:endParaRPr dirty="0">
              <a:latin typeface="Maven Pro" panose="020B0604020202020204" charset="0"/>
            </a:endParaRPr>
          </a:p>
        </p:txBody>
      </p:sp>
      <p:sp>
        <p:nvSpPr>
          <p:cNvPr id="609" name="Google Shape;609;p30"/>
          <p:cNvSpPr/>
          <p:nvPr/>
        </p:nvSpPr>
        <p:spPr>
          <a:xfrm>
            <a:off x="3510825" y="16739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3510825" y="3082375"/>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4909275" y="1673975"/>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4909275" y="30823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30"/>
          <p:cNvCxnSpPr>
            <a:stCxn id="609" idx="3"/>
            <a:endCxn id="611" idx="1"/>
          </p:cNvCxnSpPr>
          <p:nvPr/>
        </p:nvCxnSpPr>
        <p:spPr>
          <a:xfrm>
            <a:off x="4234725" y="2035925"/>
            <a:ext cx="674700" cy="600"/>
          </a:xfrm>
          <a:prstGeom prst="bentConnector3">
            <a:avLst>
              <a:gd name="adj1" fmla="val 49989"/>
            </a:avLst>
          </a:prstGeom>
          <a:noFill/>
          <a:ln w="9525" cap="flat" cmpd="sng">
            <a:solidFill>
              <a:schemeClr val="lt2"/>
            </a:solidFill>
            <a:prstDash val="solid"/>
            <a:round/>
            <a:headEnd type="none" w="med" len="med"/>
            <a:tailEnd type="none" w="med" len="med"/>
          </a:ln>
        </p:spPr>
      </p:cxnSp>
      <p:cxnSp>
        <p:nvCxnSpPr>
          <p:cNvPr id="614" name="Google Shape;614;p30"/>
          <p:cNvCxnSpPr>
            <a:stCxn id="611" idx="2"/>
            <a:endCxn id="610" idx="0"/>
          </p:cNvCxnSpPr>
          <p:nvPr/>
        </p:nvCxnSpPr>
        <p:spPr>
          <a:xfrm rot="5400000">
            <a:off x="4229775" y="2041025"/>
            <a:ext cx="684600" cy="1398300"/>
          </a:xfrm>
          <a:prstGeom prst="bentConnector3">
            <a:avLst>
              <a:gd name="adj1" fmla="val 49993"/>
            </a:avLst>
          </a:prstGeom>
          <a:noFill/>
          <a:ln w="9525" cap="flat" cmpd="sng">
            <a:solidFill>
              <a:schemeClr val="lt2"/>
            </a:solidFill>
            <a:prstDash val="solid"/>
            <a:round/>
            <a:headEnd type="none" w="med" len="med"/>
            <a:tailEnd type="none" w="med" len="med"/>
          </a:ln>
        </p:spPr>
      </p:cxnSp>
      <p:cxnSp>
        <p:nvCxnSpPr>
          <p:cNvPr id="615" name="Google Shape;615;p30"/>
          <p:cNvCxnSpPr>
            <a:stCxn id="610" idx="3"/>
            <a:endCxn id="612" idx="1"/>
          </p:cNvCxnSpPr>
          <p:nvPr/>
        </p:nvCxnSpPr>
        <p:spPr>
          <a:xfrm>
            <a:off x="4234725" y="3444325"/>
            <a:ext cx="674700" cy="0"/>
          </a:xfrm>
          <a:prstGeom prst="straightConnector1">
            <a:avLst/>
          </a:prstGeom>
          <a:noFill/>
          <a:ln w="9525" cap="flat" cmpd="sng">
            <a:solidFill>
              <a:schemeClr val="lt2"/>
            </a:solidFill>
            <a:prstDash val="solid"/>
            <a:round/>
            <a:headEnd type="none" w="med" len="med"/>
            <a:tailEnd type="none" w="med" len="med"/>
          </a:ln>
        </p:spPr>
      </p:cxnSp>
      <p:grpSp>
        <p:nvGrpSpPr>
          <p:cNvPr id="616" name="Google Shape;616;p30"/>
          <p:cNvGrpSpPr/>
          <p:nvPr/>
        </p:nvGrpSpPr>
        <p:grpSpPr>
          <a:xfrm>
            <a:off x="5072712" y="3212678"/>
            <a:ext cx="402156" cy="456781"/>
            <a:chOff x="5357662" y="4297637"/>
            <a:chExt cx="287275" cy="326296"/>
          </a:xfrm>
        </p:grpSpPr>
        <p:sp>
          <p:nvSpPr>
            <p:cNvPr id="617" name="Google Shape;617;p30"/>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0"/>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0"/>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0"/>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0"/>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30"/>
          <p:cNvGrpSpPr/>
          <p:nvPr/>
        </p:nvGrpSpPr>
        <p:grpSpPr>
          <a:xfrm>
            <a:off x="3630590" y="3198869"/>
            <a:ext cx="484361" cy="484405"/>
            <a:chOff x="4890434" y="4287389"/>
            <a:chExt cx="345997" cy="346029"/>
          </a:xfrm>
        </p:grpSpPr>
        <p:sp>
          <p:nvSpPr>
            <p:cNvPr id="623" name="Google Shape;623;p30"/>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0"/>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30"/>
          <p:cNvGrpSpPr/>
          <p:nvPr/>
        </p:nvGrpSpPr>
        <p:grpSpPr>
          <a:xfrm>
            <a:off x="5029465" y="1816807"/>
            <a:ext cx="488638" cy="438246"/>
            <a:chOff x="5778676" y="3826972"/>
            <a:chExt cx="349052" cy="313055"/>
          </a:xfrm>
        </p:grpSpPr>
        <p:sp>
          <p:nvSpPr>
            <p:cNvPr id="631" name="Google Shape;631;p30"/>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0"/>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0"/>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0"/>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30"/>
          <p:cNvGrpSpPr/>
          <p:nvPr/>
        </p:nvGrpSpPr>
        <p:grpSpPr>
          <a:xfrm>
            <a:off x="3630860" y="1790353"/>
            <a:ext cx="483826" cy="491133"/>
            <a:chOff x="4874902" y="3808799"/>
            <a:chExt cx="345615" cy="350835"/>
          </a:xfrm>
        </p:grpSpPr>
        <p:sp>
          <p:nvSpPr>
            <p:cNvPr id="637" name="Google Shape;637;p30"/>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0"/>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0"/>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0"/>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0"/>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0"/>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0"/>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0"/>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0"/>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0"/>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622650" y="979474"/>
            <a:ext cx="7159835" cy="968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rPr>
              <a:t>As its name implies, it’s a lock-free queue that is using atomic CAS (Compare And Swap) and supports future operations.</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IS LOCK-FREE QUEUE WITH BATCHING</a:t>
            </a:r>
            <a:endParaRPr dirty="0"/>
          </a:p>
        </p:txBody>
      </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507;p28">
            <a:extLst>
              <a:ext uri="{FF2B5EF4-FFF2-40B4-BE49-F238E27FC236}">
                <a16:creationId xmlns:a16="http://schemas.microsoft.com/office/drawing/2014/main" id="{39D1D983-52C2-43AE-9167-0288BE758148}"/>
              </a:ext>
            </a:extLst>
          </p:cNvPr>
          <p:cNvSpPr txBox="1">
            <a:spLocks/>
          </p:cNvSpPr>
          <p:nvPr/>
        </p:nvSpPr>
        <p:spPr>
          <a:xfrm>
            <a:off x="618824" y="1999350"/>
            <a:ext cx="699837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dirty="0"/>
              <a:t>ITS ADVENTAGES</a:t>
            </a:r>
          </a:p>
        </p:txBody>
      </p:sp>
      <p:sp>
        <p:nvSpPr>
          <p:cNvPr id="64" name="Google Shape;506;p28">
            <a:extLst>
              <a:ext uri="{FF2B5EF4-FFF2-40B4-BE49-F238E27FC236}">
                <a16:creationId xmlns:a16="http://schemas.microsoft.com/office/drawing/2014/main" id="{DBA7F02A-DB85-4D5C-BE59-7DF378EACF2D}"/>
              </a:ext>
            </a:extLst>
          </p:cNvPr>
          <p:cNvSpPr txBox="1">
            <a:spLocks/>
          </p:cNvSpPr>
          <p:nvPr/>
        </p:nvSpPr>
        <p:spPr>
          <a:xfrm>
            <a:off x="622650" y="2424760"/>
            <a:ext cx="7159835" cy="968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114300" indent="0" algn="l">
              <a:buNone/>
            </a:pPr>
            <a:r>
              <a:rPr lang="en-US" b="0" i="0" u="none" strike="noStrike" baseline="0" dirty="0">
                <a:latin typeface="Maven Pro" panose="020B0604020202020204" charset="0"/>
              </a:rPr>
              <a:t>BQ </a:t>
            </a:r>
            <a:r>
              <a:rPr lang="en-US" b="0" i="0" u="none" strike="noStrike" baseline="0" dirty="0">
                <a:solidFill>
                  <a:schemeClr val="bg1"/>
                </a:solidFill>
                <a:latin typeface="Maven Pro" panose="020B0604020202020204" charset="0"/>
              </a:rPr>
              <a:t>(Batch Queue) </a:t>
            </a:r>
            <a:r>
              <a:rPr lang="en-US" b="0" i="0" u="none" strike="noStrike" baseline="0" dirty="0">
                <a:latin typeface="Maven Pro" panose="020B0604020202020204" charset="0"/>
              </a:rPr>
              <a:t>exploits batching to reduce contention and improve scalability. It enables a fast application of a mixed sequence of enqueue and dequeue operations all at once to the shared queue. Thus, it significantly reduces accesses to the shared queue and overall processing in it. BQ</a:t>
            </a:r>
            <a:r>
              <a:rPr lang="en-US" dirty="0">
                <a:latin typeface="Maven Pro" panose="020B0604020202020204" charset="0"/>
              </a:rPr>
              <a:t> </a:t>
            </a:r>
            <a:r>
              <a:rPr lang="en-US" b="0" i="0" u="none" strike="noStrike" baseline="0" dirty="0">
                <a:latin typeface="Maven Pro" panose="020B0604020202020204" charset="0"/>
              </a:rPr>
              <a:t>demonstrates a substantial performance improvement </a:t>
            </a:r>
            <a:r>
              <a:rPr lang="en-US" b="0" i="0" u="none" strike="noStrike" baseline="0" dirty="0">
                <a:solidFill>
                  <a:schemeClr val="bg1"/>
                </a:solidFill>
                <a:latin typeface="Maven Pro" panose="020B0604020202020204" charset="0"/>
              </a:rPr>
              <a:t>compared to </a:t>
            </a:r>
            <a:r>
              <a:rPr lang="en-US" b="0" i="0" u="none" strike="noStrike" baseline="0" dirty="0">
                <a:latin typeface="Maven Pro" panose="020B0604020202020204" charset="0"/>
              </a:rPr>
              <a:t>other lock-free queues.</a:t>
            </a:r>
            <a:endParaRPr lang="en-US" dirty="0">
              <a:latin typeface="Maven Pro" panose="020B0604020202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622650" y="979474"/>
            <a:ext cx="7159835" cy="968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idea of this queue is described in detail </a:t>
            </a:r>
            <a:r>
              <a:rPr lang="en-US" dirty="0">
                <a:solidFill>
                  <a:schemeClr val="bg1"/>
                </a:solidFill>
              </a:rPr>
              <a:t>in</a:t>
            </a:r>
            <a:r>
              <a:rPr lang="en-US" dirty="0">
                <a:solidFill>
                  <a:srgbClr val="FF0000"/>
                </a:solidFill>
              </a:rPr>
              <a:t> </a:t>
            </a:r>
            <a:r>
              <a:rPr lang="en-US" dirty="0"/>
              <a:t>the article “BQ: A Lock Free Queue With Batching”.</a:t>
            </a:r>
          </a:p>
          <a:p>
            <a:pPr marL="0" lvl="0" indent="0" algn="l" rtl="0">
              <a:spcBef>
                <a:spcPts val="0"/>
              </a:spcBef>
              <a:spcAft>
                <a:spcPts val="0"/>
              </a:spcAft>
              <a:buNone/>
            </a:pPr>
            <a:r>
              <a:rPr lang="en-US" dirty="0"/>
              <a:t>We would like to introduce it briefly. </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IDEA OF USING BATCHING</a:t>
            </a:r>
            <a:endParaRPr dirty="0"/>
          </a:p>
        </p:txBody>
      </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506;p28">
            <a:extLst>
              <a:ext uri="{FF2B5EF4-FFF2-40B4-BE49-F238E27FC236}">
                <a16:creationId xmlns:a16="http://schemas.microsoft.com/office/drawing/2014/main" id="{17E2C935-8065-4A2B-B7B7-E76223DA3AFE}"/>
              </a:ext>
            </a:extLst>
          </p:cNvPr>
          <p:cNvSpPr txBox="1">
            <a:spLocks/>
          </p:cNvSpPr>
          <p:nvPr/>
        </p:nvSpPr>
        <p:spPr>
          <a:xfrm>
            <a:off x="648549" y="1857458"/>
            <a:ext cx="7159835" cy="968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r>
              <a:rPr lang="en-US" dirty="0"/>
              <a:t>Lock-free queue is well-known, like MSQ. This Batch Queue extends the MSQ, and supports using future operations. </a:t>
            </a:r>
          </a:p>
          <a:p>
            <a:pPr marL="0" indent="0">
              <a:buFont typeface="Maven Pro"/>
              <a:buNone/>
            </a:pPr>
            <a:r>
              <a:rPr lang="en-US" dirty="0">
                <a:solidFill>
                  <a:schemeClr val="bg1"/>
                </a:solidFill>
              </a:rPr>
              <a:t>These</a:t>
            </a:r>
            <a:r>
              <a:rPr lang="en-US" dirty="0"/>
              <a:t> future operations allow to execute several operations on the queue at once, which can reduce the number of atomic operations</a:t>
            </a:r>
            <a:r>
              <a:rPr lang="en-US" dirty="0">
                <a:solidFill>
                  <a:schemeClr val="bg1"/>
                </a:solidFill>
              </a:rPr>
              <a:t>, and therefore</a:t>
            </a:r>
            <a:r>
              <a:rPr lang="en-US" dirty="0">
                <a:solidFill>
                  <a:srgbClr val="FF0000"/>
                </a:solidFill>
              </a:rPr>
              <a:t> </a:t>
            </a:r>
            <a:r>
              <a:rPr lang="en-US" dirty="0"/>
              <a:t>leads to better performance.</a:t>
            </a:r>
          </a:p>
        </p:txBody>
      </p:sp>
    </p:spTree>
    <p:extLst>
      <p:ext uri="{BB962C8B-B14F-4D97-AF65-F5344CB8AC3E}">
        <p14:creationId xmlns:p14="http://schemas.microsoft.com/office/powerpoint/2010/main" val="3429401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622650" y="839710"/>
            <a:ext cx="7159835" cy="1394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rPr>
              <a:t>To support batching we use thread data structure for each thread that saves queue of the future operations. Every call to future enqueue or future dequeue is added to this queue.</a:t>
            </a:r>
          </a:p>
          <a:p>
            <a:pPr marL="0" lvl="0" indent="0" algn="l" rtl="0">
              <a:spcBef>
                <a:spcPts val="0"/>
              </a:spcBef>
              <a:spcAft>
                <a:spcPts val="0"/>
              </a:spcAft>
              <a:buNone/>
            </a:pPr>
            <a:r>
              <a:rPr lang="en-US" dirty="0">
                <a:solidFill>
                  <a:schemeClr val="bg1"/>
                </a:solidFill>
              </a:rPr>
              <a:t>In addition, we keep a simple linked list of the items to be enqueued later.</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IT IS DESIGNED</a:t>
            </a:r>
            <a:endParaRPr dirty="0"/>
          </a:p>
        </p:txBody>
      </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506;p28">
            <a:extLst>
              <a:ext uri="{FF2B5EF4-FFF2-40B4-BE49-F238E27FC236}">
                <a16:creationId xmlns:a16="http://schemas.microsoft.com/office/drawing/2014/main" id="{E4353761-CAF9-4850-9C00-9E9D7B7E7D91}"/>
              </a:ext>
            </a:extLst>
          </p:cNvPr>
          <p:cNvSpPr txBox="1">
            <a:spLocks/>
          </p:cNvSpPr>
          <p:nvPr/>
        </p:nvSpPr>
        <p:spPr>
          <a:xfrm>
            <a:off x="663607" y="2305435"/>
            <a:ext cx="7159835" cy="14903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None/>
            </a:pPr>
            <a:r>
              <a:rPr lang="en-US" dirty="0">
                <a:solidFill>
                  <a:schemeClr val="bg1"/>
                </a:solidFill>
              </a:rPr>
              <a:t>To execute a batch, we will call an evaluating function that creates a batch request</a:t>
            </a:r>
            <a:r>
              <a:rPr lang="he-IL" dirty="0">
                <a:solidFill>
                  <a:schemeClr val="bg1"/>
                </a:solidFill>
              </a:rPr>
              <a:t> </a:t>
            </a:r>
            <a:r>
              <a:rPr lang="en-US" dirty="0">
                <a:solidFill>
                  <a:schemeClr val="bg1"/>
                </a:solidFill>
              </a:rPr>
              <a:t>with all the data for its execution, such as the linked list of the enqueue items, number of dequeues, enqueues and excess dequeues. Then we replace the head of the shared queue with announcement, containing the data, with the old data of the queue (the old head and the old tail).</a:t>
            </a:r>
          </a:p>
          <a:p>
            <a:pPr marL="0" indent="0">
              <a:buFont typeface="Maven Pro"/>
              <a:buNone/>
            </a:pPr>
            <a:endParaRPr lang="en-US" dirty="0">
              <a:solidFill>
                <a:schemeClr val="bg1"/>
              </a:solidFill>
            </a:endParaRPr>
          </a:p>
        </p:txBody>
      </p:sp>
    </p:spTree>
    <p:extLst>
      <p:ext uri="{BB962C8B-B14F-4D97-AF65-F5344CB8AC3E}">
        <p14:creationId xmlns:p14="http://schemas.microsoft.com/office/powerpoint/2010/main" val="1762013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622650" y="839710"/>
            <a:ext cx="7159835" cy="8579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graph bellow we can see how the batch executing is operated, as described in the article:</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IT IS DESIGNED</a:t>
            </a:r>
            <a:endParaRPr dirty="0"/>
          </a:p>
        </p:txBody>
      </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תמונה 2">
            <a:extLst>
              <a:ext uri="{FF2B5EF4-FFF2-40B4-BE49-F238E27FC236}">
                <a16:creationId xmlns:a16="http://schemas.microsoft.com/office/drawing/2014/main" id="{27325A83-B544-468C-8D8F-F2A554AC8063}"/>
              </a:ext>
            </a:extLst>
          </p:cNvPr>
          <p:cNvPicPr>
            <a:picLocks noChangeAspect="1"/>
          </p:cNvPicPr>
          <p:nvPr/>
        </p:nvPicPr>
        <p:blipFill rotWithShape="1">
          <a:blip r:embed="rId3"/>
          <a:srcRect l="23465" t="35476" r="24954" b="27034"/>
          <a:stretch/>
        </p:blipFill>
        <p:spPr>
          <a:xfrm>
            <a:off x="1037869" y="1697690"/>
            <a:ext cx="6452466" cy="2637947"/>
          </a:xfrm>
          <a:prstGeom prst="rect">
            <a:avLst/>
          </a:prstGeom>
        </p:spPr>
      </p:pic>
    </p:spTree>
    <p:extLst>
      <p:ext uri="{BB962C8B-B14F-4D97-AF65-F5344CB8AC3E}">
        <p14:creationId xmlns:p14="http://schemas.microsoft.com/office/powerpoint/2010/main" val="3226693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132514" y="1939519"/>
            <a:ext cx="4297369" cy="83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IMPLEMENTATION</a:t>
            </a:r>
            <a:br>
              <a:rPr lang="en-US" dirty="0"/>
            </a:br>
            <a:r>
              <a:rPr lang="en-US" dirty="0"/>
              <a:t>AND CHALLENGES</a:t>
            </a:r>
          </a:p>
        </p:txBody>
      </p:sp>
      <p:sp>
        <p:nvSpPr>
          <p:cNvPr id="688" name="Google Shape;688;p32"/>
          <p:cNvSpPr txBox="1">
            <a:spLocks noGrp="1"/>
          </p:cNvSpPr>
          <p:nvPr>
            <p:ph type="subTitle" idx="1"/>
          </p:nvPr>
        </p:nvSpPr>
        <p:spPr>
          <a:xfrm>
            <a:off x="1673062" y="2571750"/>
            <a:ext cx="3101400" cy="15558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it was implemented</a:t>
            </a:r>
          </a:p>
          <a:p>
            <a:pPr marL="0" lvl="0" indent="0" algn="ctr" rtl="0">
              <a:spcBef>
                <a:spcPts val="0"/>
              </a:spcBef>
              <a:spcAft>
                <a:spcPts val="0"/>
              </a:spcAft>
              <a:buNone/>
            </a:pPr>
            <a:r>
              <a:rPr lang="en" dirty="0"/>
              <a:t>How it is compiled</a:t>
            </a:r>
          </a:p>
          <a:p>
            <a:pPr marL="0" lvl="0" indent="0" algn="ctr" rtl="0">
              <a:spcBef>
                <a:spcPts val="0"/>
              </a:spcBef>
              <a:spcAft>
                <a:spcPts val="0"/>
              </a:spcAft>
              <a:buNone/>
            </a:pPr>
            <a:r>
              <a:rPr lang="en" dirty="0"/>
              <a:t>What libraries were used</a:t>
            </a:r>
          </a:p>
          <a:p>
            <a:pPr marL="0" lvl="0" indent="0" algn="ctr" rtl="0">
              <a:spcBef>
                <a:spcPts val="0"/>
              </a:spcBef>
              <a:spcAft>
                <a:spcPts val="0"/>
              </a:spcAft>
              <a:buNone/>
            </a:pPr>
            <a:r>
              <a:rPr lang="en" dirty="0"/>
              <a:t>Challenges</a:t>
            </a:r>
          </a:p>
        </p:txBody>
      </p:sp>
      <p:sp>
        <p:nvSpPr>
          <p:cNvPr id="689" name="Google Shape;689;p32"/>
          <p:cNvSpPr/>
          <p:nvPr/>
        </p:nvSpPr>
        <p:spPr>
          <a:xfrm>
            <a:off x="5782875" y="1868575"/>
            <a:ext cx="1085100" cy="108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02</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3"/>
            </a:solidFill>
            <a:prstDash val="solid"/>
            <a:round/>
            <a:headEnd type="none" w="med" len="med"/>
            <a:tailEnd type="none" w="med" len="med"/>
          </a:ln>
        </p:spPr>
      </p:cxnSp>
    </p:spTree>
    <p:extLst>
      <p:ext uri="{BB962C8B-B14F-4D97-AF65-F5344CB8AC3E}">
        <p14:creationId xmlns:p14="http://schemas.microsoft.com/office/powerpoint/2010/main" val="788061323"/>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3700</TotalTime>
  <Words>1875</Words>
  <Application>Microsoft Office PowerPoint</Application>
  <PresentationFormat>‫הצגה על המסך (16:9)</PresentationFormat>
  <Paragraphs>172</Paragraphs>
  <Slides>31</Slides>
  <Notes>31</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31</vt:i4>
      </vt:variant>
    </vt:vector>
  </HeadingPairs>
  <TitlesOfParts>
    <vt:vector size="38" baseType="lpstr">
      <vt:lpstr>Fira Sans Condensed Medium</vt:lpstr>
      <vt:lpstr>Share Tech</vt:lpstr>
      <vt:lpstr>Fira Sans Extra Condensed Medium</vt:lpstr>
      <vt:lpstr>Arial</vt:lpstr>
      <vt:lpstr>Advent Pro SemiBold</vt:lpstr>
      <vt:lpstr>Maven Pro</vt:lpstr>
      <vt:lpstr>Data Science Consulting by Slidesgo</vt:lpstr>
      <vt:lpstr>BQ: A Lock-Free Queue With Batching</vt:lpstr>
      <vt:lpstr>PERFORMANCE AND USING EXAMPLES</vt:lpstr>
      <vt:lpstr>ABOUT THE PROJECT</vt:lpstr>
      <vt:lpstr>DEFINITIONS</vt:lpstr>
      <vt:lpstr>WHAT IS LOCK-FREE QUEUE WITH BATCHING</vt:lpstr>
      <vt:lpstr>THE IDEA OF USING BATCHING</vt:lpstr>
      <vt:lpstr>HOW IT IS DESIGNED</vt:lpstr>
      <vt:lpstr>HOW IT IS DESIGNED</vt:lpstr>
      <vt:lpstr>IMPLEMENTATION AND CHALLENGES</vt:lpstr>
      <vt:lpstr>HOW IT WAS IMPLEMENTED</vt:lpstr>
      <vt:lpstr>QUEUE</vt:lpstr>
      <vt:lpstr>ADDITIONAL DATA STRUCTURES</vt:lpstr>
      <vt:lpstr>METHODS</vt:lpstr>
      <vt:lpstr>ENQUEUE</vt:lpstr>
      <vt:lpstr>DEQUEUE</vt:lpstr>
      <vt:lpstr>FUTURE</vt:lpstr>
      <vt:lpstr>EVALUATE</vt:lpstr>
      <vt:lpstr>HOW IT IS COMPILED</vt:lpstr>
      <vt:lpstr>LIBRARIES WE USED</vt:lpstr>
      <vt:lpstr>CHALLENGES</vt:lpstr>
      <vt:lpstr>OPTIMIZATIONS</vt:lpstr>
      <vt:lpstr>ADDITIONAL FEATURES</vt:lpstr>
      <vt:lpstr>PERFORMANCE AND USING EXAMPLES</vt:lpstr>
      <vt:lpstr>HOW WE EVALUATED THE PERFORMENCE</vt:lpstr>
      <vt:lpstr>HOW IT PERFORMED</vt:lpstr>
      <vt:lpstr>HOW IT PERFORMED</vt:lpstr>
      <vt:lpstr>HOW IT PERFORMED</vt:lpstr>
      <vt:lpstr>TESTING</vt:lpstr>
      <vt:lpstr>USING EXAMPLE: POST OFFICE EXAMPLE</vt:lpstr>
      <vt:lpstr>USING EXAMPLE: POST OFFICE EXAMPLE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BQ: A Lock-Free Queue With Batching</dc:title>
  <cp:lastModifiedBy>Bar Arviv</cp:lastModifiedBy>
  <cp:revision>15</cp:revision>
  <dcterms:modified xsi:type="dcterms:W3CDTF">2020-07-29T20:11:52Z</dcterms:modified>
</cp:coreProperties>
</file>